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84" r:id="rId17"/>
    <p:sldId id="285" r:id="rId18"/>
    <p:sldId id="286" r:id="rId19"/>
    <p:sldId id="273" r:id="rId20"/>
    <p:sldId id="274" r:id="rId21"/>
    <p:sldId id="275" r:id="rId22"/>
    <p:sldId id="283" r:id="rId23"/>
    <p:sldId id="276" r:id="rId24"/>
    <p:sldId id="282" r:id="rId25"/>
    <p:sldId id="277" r:id="rId26"/>
    <p:sldId id="278" r:id="rId27"/>
    <p:sldId id="279" r:id="rId28"/>
    <p:sldId id="280" r:id="rId29"/>
    <p:sldId id="281" r:id="rId30"/>
    <p:sldId id="287"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FF"/>
    <a:srgbClr val="66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0" d="100"/>
          <a:sy n="70" d="100"/>
        </p:scale>
        <p:origin x="-312" y="-102"/>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84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AB9CBC1-9ABA-4D04-9569-215A35B5B2BA}" type="datetimeFigureOut">
              <a:rPr lang="es-ES"/>
              <a:pPr>
                <a:defRPr/>
              </a:pPr>
              <a:t>12/06/2013</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20A8B9F-997A-4288-9C51-B2B6F9EF64A1}"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4F0F09B-D14C-4256-8F5D-289D4897625B}" type="datetimeFigureOut">
              <a:rPr lang="en-US"/>
              <a:pPr>
                <a:defRPr/>
              </a:pPr>
              <a:t>6/12/2013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F799305-53C6-45F5-816A-A8AE7BB2499B}"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2.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2.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3.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4.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5.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6.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7.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8.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9.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0.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effectLst>
                  <a:outerShdw blurRad="38100" dist="38100" dir="2700000" algn="tl">
                    <a:srgbClr val="000000">
                      <a:alpha val="43137"/>
                    </a:srgbClr>
                  </a:outerShdw>
                </a:effectLst>
              </a:defRPr>
            </a:lvl1pPr>
          </a:lstStyle>
          <a:p>
            <a:r>
              <a:rPr lang="es-ES" smtClean="0"/>
              <a:t>Haga clic para modificar el estilo de título del patrón</a:t>
            </a:r>
            <a:endParaRPr lang="es-E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i="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dirty="0"/>
          </a:p>
        </p:txBody>
      </p:sp>
      <p:sp>
        <p:nvSpPr>
          <p:cNvPr id="4" name="Date Placeholder 3"/>
          <p:cNvSpPr>
            <a:spLocks noGrp="1"/>
          </p:cNvSpPr>
          <p:nvPr>
            <p:ph type="dt" sz="half" idx="10"/>
          </p:nvPr>
        </p:nvSpPr>
        <p:spPr/>
        <p:txBody>
          <a:bodyPr/>
          <a:lstStyle>
            <a:lvl1pPr>
              <a:defRPr/>
            </a:lvl1pPr>
          </a:lstStyle>
          <a:p>
            <a:pPr>
              <a:defRPr/>
            </a:pPr>
            <a:fld id="{2BDA73A6-5CA2-4362-8747-906F6F0490C1}" type="datetimeFigureOut">
              <a:rPr lang="es-ES"/>
              <a:pPr>
                <a:defRPr/>
              </a:pPr>
              <a:t>12/06/2013</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DFE6B32E-D03A-43B0-9006-691759EC3651}"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s-E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Date Placeholder 3"/>
          <p:cNvSpPr>
            <a:spLocks noGrp="1"/>
          </p:cNvSpPr>
          <p:nvPr>
            <p:ph type="dt" sz="half" idx="10"/>
          </p:nvPr>
        </p:nvSpPr>
        <p:spPr/>
        <p:txBody>
          <a:bodyPr/>
          <a:lstStyle>
            <a:lvl1pPr>
              <a:defRPr/>
            </a:lvl1pPr>
          </a:lstStyle>
          <a:p>
            <a:pPr>
              <a:defRPr/>
            </a:pPr>
            <a:fld id="{AC02EBA0-75A7-40BB-927B-A1028B69B98A}" type="datetimeFigureOut">
              <a:rPr lang="es-ES"/>
              <a:pPr>
                <a:defRPr/>
              </a:pPr>
              <a:t>12/06/2013</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625658EF-6EB3-453F-BE33-4F7C603875FB}"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Date Placeholder 3"/>
          <p:cNvSpPr>
            <a:spLocks noGrp="1"/>
          </p:cNvSpPr>
          <p:nvPr>
            <p:ph type="dt" sz="half" idx="10"/>
          </p:nvPr>
        </p:nvSpPr>
        <p:spPr/>
        <p:txBody>
          <a:bodyPr/>
          <a:lstStyle>
            <a:lvl1pPr>
              <a:defRPr/>
            </a:lvl1pPr>
          </a:lstStyle>
          <a:p>
            <a:pPr>
              <a:defRPr/>
            </a:pPr>
            <a:fld id="{D02F43BA-576E-4406-9D5B-77950A0E9BBB}" type="datetimeFigureOut">
              <a:rPr lang="es-ES"/>
              <a:pPr>
                <a:defRPr/>
              </a:pPr>
              <a:t>12/06/2013</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CF6F1D75-D0AD-4EEF-A742-621FD78B9966}"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3 Recortar rectángulo de esquina diagonal"/>
          <p:cNvSpPr/>
          <p:nvPr userDrawn="1"/>
        </p:nvSpPr>
        <p:spPr>
          <a:xfrm>
            <a:off x="428596" y="142852"/>
            <a:ext cx="8215370" cy="928694"/>
          </a:xfrm>
          <a:prstGeom prst="snip2DiagRect">
            <a:avLst/>
          </a:prstGeom>
          <a:solidFill>
            <a:srgbClr val="000099"/>
          </a:solidFill>
          <a:ln>
            <a:solidFill>
              <a:srgbClr val="00B0F0"/>
            </a:solidFill>
          </a:ln>
          <a:effectLst>
            <a:glow rad="63500">
              <a:schemeClr val="accent1">
                <a:satMod val="175000"/>
                <a:alpha val="40000"/>
              </a:schemeClr>
            </a:glow>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3" name="Content Placeholder 2"/>
          <p:cNvSpPr>
            <a:spLocks noGrp="1"/>
          </p:cNvSpPr>
          <p:nvPr>
            <p:ph idx="1"/>
          </p:nvPr>
        </p:nvSpPr>
        <p:spPr>
          <a:xfrm>
            <a:off x="457200" y="1428736"/>
            <a:ext cx="8229600" cy="485778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dirty="0"/>
          </a:p>
        </p:txBody>
      </p:sp>
      <p:sp>
        <p:nvSpPr>
          <p:cNvPr id="2" name="Title 1"/>
          <p:cNvSpPr>
            <a:spLocks noGrp="1"/>
          </p:cNvSpPr>
          <p:nvPr>
            <p:ph type="title"/>
          </p:nvPr>
        </p:nvSpPr>
        <p:spPr>
          <a:xfrm>
            <a:off x="428596" y="142852"/>
            <a:ext cx="8229600" cy="868346"/>
          </a:xfrm>
        </p:spPr>
        <p:txBody>
          <a:bodyPr/>
          <a:lstStyle/>
          <a:p>
            <a:r>
              <a:rPr lang="es-ES" smtClean="0"/>
              <a:t>Haga clic para modificar el estilo de título del patrón</a:t>
            </a:r>
            <a:endParaRPr lang="es-ES" dirty="0"/>
          </a:p>
        </p:txBody>
      </p:sp>
      <p:sp>
        <p:nvSpPr>
          <p:cNvPr id="5" name="Date Placeholder 3"/>
          <p:cNvSpPr>
            <a:spLocks noGrp="1"/>
          </p:cNvSpPr>
          <p:nvPr>
            <p:ph type="dt" sz="half" idx="10"/>
          </p:nvPr>
        </p:nvSpPr>
        <p:spPr/>
        <p:txBody>
          <a:bodyPr/>
          <a:lstStyle>
            <a:lvl1pPr>
              <a:defRPr>
                <a:solidFill>
                  <a:schemeClr val="tx1"/>
                </a:solidFill>
              </a:defRPr>
            </a:lvl1pPr>
          </a:lstStyle>
          <a:p>
            <a:pPr>
              <a:defRPr/>
            </a:pPr>
            <a:fld id="{18F0BC83-9A7F-4E7B-84C8-9A6B42B89788}" type="datetimeFigureOut">
              <a:rPr lang="es-ES"/>
              <a:pPr>
                <a:defRPr/>
              </a:pPr>
              <a:t>12/06/2013</a:t>
            </a:fld>
            <a:endParaRPr lang="es-ES" dirty="0"/>
          </a:p>
        </p:txBody>
      </p:sp>
      <p:sp>
        <p:nvSpPr>
          <p:cNvPr id="6" name="Footer Placeholder 4"/>
          <p:cNvSpPr>
            <a:spLocks noGrp="1"/>
          </p:cNvSpPr>
          <p:nvPr>
            <p:ph type="ftr" sz="quarter" idx="11"/>
          </p:nvPr>
        </p:nvSpPr>
        <p:spPr/>
        <p:txBody>
          <a:bodyPr/>
          <a:lstStyle>
            <a:lvl1pPr>
              <a:defRPr>
                <a:solidFill>
                  <a:schemeClr val="tx1"/>
                </a:solidFill>
              </a:defRPr>
            </a:lvl1pPr>
          </a:lstStyle>
          <a:p>
            <a:pPr>
              <a:defRPr/>
            </a:pPr>
            <a:endParaRPr lang="es-ES"/>
          </a:p>
        </p:txBody>
      </p:sp>
      <p:sp>
        <p:nvSpPr>
          <p:cNvPr id="7" name="Slide Number Placeholder 5"/>
          <p:cNvSpPr>
            <a:spLocks noGrp="1"/>
          </p:cNvSpPr>
          <p:nvPr>
            <p:ph type="sldNum" sz="quarter" idx="12"/>
          </p:nvPr>
        </p:nvSpPr>
        <p:spPr/>
        <p:txBody>
          <a:bodyPr/>
          <a:lstStyle>
            <a:lvl1pPr>
              <a:defRPr>
                <a:solidFill>
                  <a:schemeClr val="tx1"/>
                </a:solidFill>
              </a:defRPr>
            </a:lvl1pPr>
          </a:lstStyle>
          <a:p>
            <a:pPr>
              <a:defRPr/>
            </a:pPr>
            <a:fld id="{7699506D-75FA-4A1D-A96A-03A28A1C0BFF}" type="slidenum">
              <a:rPr lang="es-ES"/>
              <a:pPr>
                <a:defRPr/>
              </a:pPr>
              <a:t>‹Nº›</a:t>
            </a:fld>
            <a:endParaRPr lang="es-ES" dirty="0"/>
          </a:p>
        </p:txBody>
      </p:sp>
    </p:spTree>
  </p:cSld>
  <p:clrMapOvr>
    <a:masterClrMapping/>
  </p:clrMapOvr>
  <p:transition spd="slow">
    <p:wedge/>
    <p:sndAc>
      <p:stSnd>
        <p:snd r:embed="rId1" name="wind.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fld id="{F9C38BDE-9C3F-4C4A-BEF5-09240153E12D}" type="datetimeFigureOut">
              <a:rPr lang="es-ES"/>
              <a:pPr>
                <a:defRPr/>
              </a:pPr>
              <a:t>12/06/2013</a:t>
            </a:fld>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6D988006-40AA-4DF0-9D1C-CD71D08CE5DC}"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Date Placeholder 3"/>
          <p:cNvSpPr>
            <a:spLocks noGrp="1"/>
          </p:cNvSpPr>
          <p:nvPr>
            <p:ph type="dt" sz="half" idx="10"/>
          </p:nvPr>
        </p:nvSpPr>
        <p:spPr/>
        <p:txBody>
          <a:bodyPr/>
          <a:lstStyle>
            <a:lvl1pPr>
              <a:defRPr/>
            </a:lvl1pPr>
          </a:lstStyle>
          <a:p>
            <a:pPr>
              <a:defRPr/>
            </a:pPr>
            <a:fld id="{E6C1E697-F55A-4135-B80D-737253E195EE}" type="datetimeFigureOut">
              <a:rPr lang="es-ES"/>
              <a:pPr>
                <a:defRPr/>
              </a:pPr>
              <a:t>12/06/2013</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1CC15EE7-5105-46B0-8727-65F75851EF2D}"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Date Placeholder 3"/>
          <p:cNvSpPr>
            <a:spLocks noGrp="1"/>
          </p:cNvSpPr>
          <p:nvPr>
            <p:ph type="dt" sz="half" idx="10"/>
          </p:nvPr>
        </p:nvSpPr>
        <p:spPr/>
        <p:txBody>
          <a:bodyPr/>
          <a:lstStyle>
            <a:lvl1pPr>
              <a:defRPr/>
            </a:lvl1pPr>
          </a:lstStyle>
          <a:p>
            <a:pPr>
              <a:defRPr/>
            </a:pPr>
            <a:fld id="{CE5674B7-2DC6-4371-ABDE-A3DB5CB9FC2C}" type="datetimeFigureOut">
              <a:rPr lang="es-ES"/>
              <a:pPr>
                <a:defRPr/>
              </a:pPr>
              <a:t>12/06/2013</a:t>
            </a:fld>
            <a:endParaRPr lang="es-ES"/>
          </a:p>
        </p:txBody>
      </p:sp>
      <p:sp>
        <p:nvSpPr>
          <p:cNvPr id="8" name="Footer Placeholder 4"/>
          <p:cNvSpPr>
            <a:spLocks noGrp="1"/>
          </p:cNvSpPr>
          <p:nvPr>
            <p:ph type="ftr" sz="quarter" idx="11"/>
          </p:nvPr>
        </p:nvSpPr>
        <p:spPr/>
        <p:txBody>
          <a:bodyPr/>
          <a:lstStyle>
            <a:lvl1pPr>
              <a:defRPr/>
            </a:lvl1pPr>
          </a:lstStyle>
          <a:p>
            <a:pPr>
              <a:defRPr/>
            </a:pPr>
            <a:endParaRPr lang="es-ES"/>
          </a:p>
        </p:txBody>
      </p:sp>
      <p:sp>
        <p:nvSpPr>
          <p:cNvPr id="9" name="Slide Number Placeholder 5"/>
          <p:cNvSpPr>
            <a:spLocks noGrp="1"/>
          </p:cNvSpPr>
          <p:nvPr>
            <p:ph type="sldNum" sz="quarter" idx="12"/>
          </p:nvPr>
        </p:nvSpPr>
        <p:spPr/>
        <p:txBody>
          <a:bodyPr/>
          <a:lstStyle>
            <a:lvl1pPr>
              <a:defRPr/>
            </a:lvl1pPr>
          </a:lstStyle>
          <a:p>
            <a:pPr>
              <a:defRPr/>
            </a:pPr>
            <a:fld id="{8B5A494D-9D44-43A9-BE85-32CD84001E14}"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s-ES"/>
          </a:p>
        </p:txBody>
      </p:sp>
      <p:sp>
        <p:nvSpPr>
          <p:cNvPr id="3" name="Date Placeholder 3"/>
          <p:cNvSpPr>
            <a:spLocks noGrp="1"/>
          </p:cNvSpPr>
          <p:nvPr>
            <p:ph type="dt" sz="half" idx="10"/>
          </p:nvPr>
        </p:nvSpPr>
        <p:spPr/>
        <p:txBody>
          <a:bodyPr/>
          <a:lstStyle>
            <a:lvl1pPr>
              <a:defRPr/>
            </a:lvl1pPr>
          </a:lstStyle>
          <a:p>
            <a:pPr>
              <a:defRPr/>
            </a:pPr>
            <a:fld id="{7CE9E236-6AB0-4D1C-97E7-692BBEDDA64D}" type="datetimeFigureOut">
              <a:rPr lang="es-ES"/>
              <a:pPr>
                <a:defRPr/>
              </a:pPr>
              <a:t>12/06/2013</a:t>
            </a:fld>
            <a:endParaRPr lang="es-E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pPr>
              <a:defRPr/>
            </a:pPr>
            <a:fld id="{0578F6C1-B89F-438C-8967-2636C9DF969F}"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FC1CEE-74E7-44E3-9A21-E3774E897C13}" type="datetimeFigureOut">
              <a:rPr lang="es-ES"/>
              <a:pPr>
                <a:defRPr/>
              </a:pPr>
              <a:t>12/06/2013</a:t>
            </a:fld>
            <a:endParaRPr lang="es-ES"/>
          </a:p>
        </p:txBody>
      </p:sp>
      <p:sp>
        <p:nvSpPr>
          <p:cNvPr id="3" name="Footer Placeholder 4"/>
          <p:cNvSpPr>
            <a:spLocks noGrp="1"/>
          </p:cNvSpPr>
          <p:nvPr>
            <p:ph type="ftr" sz="quarter" idx="11"/>
          </p:nvPr>
        </p:nvSpPr>
        <p:spPr/>
        <p:txBody>
          <a:bodyPr/>
          <a:lstStyle>
            <a:lvl1pPr>
              <a:defRPr/>
            </a:lvl1pPr>
          </a:lstStyle>
          <a:p>
            <a:pPr>
              <a:defRPr/>
            </a:pPr>
            <a:endParaRPr lang="es-ES"/>
          </a:p>
        </p:txBody>
      </p:sp>
      <p:sp>
        <p:nvSpPr>
          <p:cNvPr id="4" name="Slide Number Placeholder 5"/>
          <p:cNvSpPr>
            <a:spLocks noGrp="1"/>
          </p:cNvSpPr>
          <p:nvPr>
            <p:ph type="sldNum" sz="quarter" idx="12"/>
          </p:nvPr>
        </p:nvSpPr>
        <p:spPr/>
        <p:txBody>
          <a:bodyPr/>
          <a:lstStyle>
            <a:lvl1pPr>
              <a:defRPr/>
            </a:lvl1pPr>
          </a:lstStyle>
          <a:p>
            <a:pPr>
              <a:defRPr/>
            </a:pPr>
            <a:fld id="{36538BF9-6462-4DAB-95B0-71F233A50E2E}"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B8E7E990-DFAF-4300-A3FD-CC25FD7FDB67}" type="datetimeFigureOut">
              <a:rPr lang="es-ES"/>
              <a:pPr>
                <a:defRPr/>
              </a:pPr>
              <a:t>12/06/2013</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9DADB0B2-EBA6-489B-81A1-6FE610664C3B}" type="slidenum">
              <a:rPr lang="es-ES"/>
              <a:pPr>
                <a:defRPr/>
              </a:pPr>
              <a:t>‹Nº›</a:t>
            </a:fld>
            <a:endParaRPr lang="es-ES"/>
          </a:p>
        </p:txBody>
      </p:sp>
    </p:spTree>
  </p:cSld>
  <p:clrMapOvr>
    <a:masterClrMapping/>
  </p:clrMapOvr>
  <p:transition spd="slow">
    <p:wedge/>
    <p:sndAc>
      <p:stSnd>
        <p:snd r:embed="rId1" name="wind.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E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fld id="{21092026-10CE-42A9-9905-6987EF2FEA7F}" type="datetimeFigureOut">
              <a:rPr lang="es-ES"/>
              <a:pPr>
                <a:defRPr/>
              </a:pPr>
              <a:t>12/06/2013</a:t>
            </a:fld>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022979A8-1FE9-4EF4-9CC6-F9E309D33E25}" type="slidenum">
              <a:rPr lang="es-ES"/>
              <a:pPr>
                <a:defRPr/>
              </a:pPr>
              <a:t>‹Nº›</a:t>
            </a:fld>
            <a:endParaRPr lang="es-ES"/>
          </a:p>
        </p:txBody>
      </p:sp>
    </p:spTree>
  </p:cSld>
  <p:clrMapOvr>
    <a:masterClrMapping/>
  </p:clrMapOvr>
  <p:transition spd="slow">
    <p:wedge/>
    <p:sndAc>
      <p:stSnd>
        <p:snd r:embed="rId1" name="wind.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Documents and Settings\user\Mis documentos\IMAGENES 1\Night.jpg"/>
          <p:cNvPicPr>
            <a:picLocks noChangeAspect="1" noChangeArrowheads="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2" name="Title Placeholder 1"/>
          <p:cNvSpPr>
            <a:spLocks noGrp="1"/>
          </p:cNvSpPr>
          <p:nvPr>
            <p:ph type="title"/>
          </p:nvPr>
        </p:nvSpPr>
        <p:spPr>
          <a:xfrm>
            <a:off x="500063" y="142875"/>
            <a:ext cx="8229600" cy="9398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E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50D245C-CCB0-437D-B39B-131C1D34C8E0}" type="datetimeFigureOut">
              <a:rPr lang="es-ES"/>
              <a:pPr>
                <a:defRPr/>
              </a:pPr>
              <a:t>12/06/2013</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9D5673D-4165-456F-AB2B-BD5985B5D384}"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transition spd="slow">
    <p:wedge/>
    <p:sndAc>
      <p:stSnd>
        <p:snd r:embed="rId13" name="wind.wav" builtIn="1"/>
      </p:stSnd>
    </p:sndAc>
  </p:transition>
  <p:txStyles>
    <p:titleStyle>
      <a:lvl1pPr algn="ctr" rtl="0" eaLnBrk="0" fontAlgn="base" hangingPunct="0">
        <a:spcBef>
          <a:spcPct val="0"/>
        </a:spcBef>
        <a:spcAft>
          <a:spcPct val="0"/>
        </a:spcAft>
        <a:defRPr sz="4400" b="1" kern="1200">
          <a:ln w="1905">
            <a:solidFill>
              <a:sysClr val="windowText" lastClr="000000"/>
            </a:solidFill>
          </a:ln>
          <a:solidFill>
            <a:srgbClr val="FFC000"/>
          </a:solidFill>
          <a:effectLst>
            <a:innerShdw blurRad="69850" dist="43180" dir="5400000">
              <a:srgbClr val="000000">
                <a:alpha val="65000"/>
              </a:srgbClr>
            </a:innerShdw>
          </a:effectLst>
          <a:latin typeface="+mj-lt"/>
          <a:ea typeface="+mj-ea"/>
          <a:cs typeface="+mj-cs"/>
        </a:defRPr>
      </a:lvl1pPr>
      <a:lvl2pPr algn="ctr" rtl="0" eaLnBrk="0" fontAlgn="base" hangingPunct="0">
        <a:spcBef>
          <a:spcPct val="0"/>
        </a:spcBef>
        <a:spcAft>
          <a:spcPct val="0"/>
        </a:spcAft>
        <a:defRPr sz="4400" b="1">
          <a:solidFill>
            <a:srgbClr val="FFC000"/>
          </a:solidFill>
          <a:latin typeface="Calibri" pitchFamily="34" charset="0"/>
        </a:defRPr>
      </a:lvl2pPr>
      <a:lvl3pPr algn="ctr" rtl="0" eaLnBrk="0" fontAlgn="base" hangingPunct="0">
        <a:spcBef>
          <a:spcPct val="0"/>
        </a:spcBef>
        <a:spcAft>
          <a:spcPct val="0"/>
        </a:spcAft>
        <a:defRPr sz="4400" b="1">
          <a:solidFill>
            <a:srgbClr val="FFC000"/>
          </a:solidFill>
          <a:latin typeface="Calibri" pitchFamily="34" charset="0"/>
        </a:defRPr>
      </a:lvl3pPr>
      <a:lvl4pPr algn="ctr" rtl="0" eaLnBrk="0" fontAlgn="base" hangingPunct="0">
        <a:spcBef>
          <a:spcPct val="0"/>
        </a:spcBef>
        <a:spcAft>
          <a:spcPct val="0"/>
        </a:spcAft>
        <a:defRPr sz="4400" b="1">
          <a:solidFill>
            <a:srgbClr val="FFC000"/>
          </a:solidFill>
          <a:latin typeface="Calibri" pitchFamily="34" charset="0"/>
        </a:defRPr>
      </a:lvl4pPr>
      <a:lvl5pPr algn="ctr" rtl="0" eaLnBrk="0" fontAlgn="base" hangingPunct="0">
        <a:spcBef>
          <a:spcPct val="0"/>
        </a:spcBef>
        <a:spcAft>
          <a:spcPct val="0"/>
        </a:spcAft>
        <a:defRPr sz="4400" b="1">
          <a:solidFill>
            <a:srgbClr val="FFC000"/>
          </a:solidFill>
          <a:latin typeface="Calibri" pitchFamily="34" charset="0"/>
        </a:defRPr>
      </a:lvl5pPr>
      <a:lvl6pPr marL="457200" algn="ctr" rtl="0" fontAlgn="base">
        <a:spcBef>
          <a:spcPct val="0"/>
        </a:spcBef>
        <a:spcAft>
          <a:spcPct val="0"/>
        </a:spcAft>
        <a:defRPr sz="4400" b="1">
          <a:solidFill>
            <a:srgbClr val="FFC000"/>
          </a:solidFill>
          <a:latin typeface="Calibri" pitchFamily="34" charset="0"/>
        </a:defRPr>
      </a:lvl6pPr>
      <a:lvl7pPr marL="914400" algn="ctr" rtl="0" fontAlgn="base">
        <a:spcBef>
          <a:spcPct val="0"/>
        </a:spcBef>
        <a:spcAft>
          <a:spcPct val="0"/>
        </a:spcAft>
        <a:defRPr sz="4400" b="1">
          <a:solidFill>
            <a:srgbClr val="FFC000"/>
          </a:solidFill>
          <a:latin typeface="Calibri" pitchFamily="34" charset="0"/>
        </a:defRPr>
      </a:lvl7pPr>
      <a:lvl8pPr marL="1371600" algn="ctr" rtl="0" fontAlgn="base">
        <a:spcBef>
          <a:spcPct val="0"/>
        </a:spcBef>
        <a:spcAft>
          <a:spcPct val="0"/>
        </a:spcAft>
        <a:defRPr sz="4400" b="1">
          <a:solidFill>
            <a:srgbClr val="FFC000"/>
          </a:solidFill>
          <a:latin typeface="Calibri" pitchFamily="34" charset="0"/>
        </a:defRPr>
      </a:lvl8pPr>
      <a:lvl9pPr marL="1828800" algn="ctr" rtl="0" fontAlgn="base">
        <a:spcBef>
          <a:spcPct val="0"/>
        </a:spcBef>
        <a:spcAft>
          <a:spcPct val="0"/>
        </a:spcAft>
        <a:defRPr sz="4400" b="1">
          <a:solidFill>
            <a:srgbClr val="FFC0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b="1" kern="1200">
          <a:ln>
            <a:solidFill>
              <a:sysClr val="windowText" lastClr="000000"/>
            </a:solidFill>
          </a:ln>
          <a:solidFill>
            <a:schemeClr val="bg1"/>
          </a:solidFill>
          <a:effectLst>
            <a:outerShdw blurRad="38100" dist="38100" dir="2700000" algn="tl">
              <a:srgbClr val="000000">
                <a:alpha val="43137"/>
              </a:srgbClr>
            </a:outerShdw>
          </a:effectLst>
          <a:latin typeface="+mn-lt"/>
          <a:ea typeface="+mn-ea"/>
          <a:cs typeface="+mn-cs"/>
        </a:defRPr>
      </a:lvl1pPr>
      <a:lvl2pPr marL="742950" indent="-285750" algn="l" rtl="0" eaLnBrk="0" fontAlgn="base" hangingPunct="0">
        <a:spcBef>
          <a:spcPct val="20000"/>
        </a:spcBef>
        <a:spcAft>
          <a:spcPct val="0"/>
        </a:spcAft>
        <a:buFont typeface="Arial" charset="0"/>
        <a:buChar char="–"/>
        <a:defRPr sz="2800" b="1" kern="1200">
          <a:ln>
            <a:solidFill>
              <a:sysClr val="windowText" lastClr="000000"/>
            </a:solidFill>
          </a:ln>
          <a:solidFill>
            <a:schemeClr val="bg1"/>
          </a:solidFill>
          <a:effectLst>
            <a:outerShdw blurRad="38100" dist="38100" dir="2700000" algn="tl">
              <a:srgbClr val="000000">
                <a:alpha val="43137"/>
              </a:srgbClr>
            </a:outerShdw>
          </a:effectLst>
          <a:latin typeface="+mn-lt"/>
          <a:ea typeface="+mn-ea"/>
          <a:cs typeface="+mn-cs"/>
        </a:defRPr>
      </a:lvl2pPr>
      <a:lvl3pPr marL="1143000" indent="-228600" algn="l" rtl="0" eaLnBrk="0" fontAlgn="base" hangingPunct="0">
        <a:spcBef>
          <a:spcPct val="20000"/>
        </a:spcBef>
        <a:spcAft>
          <a:spcPct val="0"/>
        </a:spcAft>
        <a:buFont typeface="Arial" charset="0"/>
        <a:buChar char="•"/>
        <a:defRPr sz="2400" b="1" kern="1200">
          <a:ln>
            <a:solidFill>
              <a:sysClr val="windowText" lastClr="000000"/>
            </a:solidFill>
          </a:ln>
          <a:solidFill>
            <a:schemeClr val="bg1"/>
          </a:solidFill>
          <a:effectLst>
            <a:outerShdw blurRad="38100" dist="38100" dir="2700000" algn="tl">
              <a:srgbClr val="000000">
                <a:alpha val="43137"/>
              </a:srgbClr>
            </a:outerShdw>
          </a:effectLst>
          <a:latin typeface="+mn-lt"/>
          <a:ea typeface="+mn-ea"/>
          <a:cs typeface="+mn-cs"/>
        </a:defRPr>
      </a:lvl3pPr>
      <a:lvl4pPr marL="1600200" indent="-228600" algn="l" rtl="0" eaLnBrk="0" fontAlgn="base" hangingPunct="0">
        <a:spcBef>
          <a:spcPct val="20000"/>
        </a:spcBef>
        <a:spcAft>
          <a:spcPct val="0"/>
        </a:spcAft>
        <a:buFont typeface="Arial" charset="0"/>
        <a:buChar char="–"/>
        <a:defRPr sz="2000" b="1" kern="1200">
          <a:ln>
            <a:solidFill>
              <a:sysClr val="windowText" lastClr="000000"/>
            </a:solidFill>
          </a:ln>
          <a:solidFill>
            <a:schemeClr val="bg1"/>
          </a:solidFill>
          <a:effectLst>
            <a:outerShdw blurRad="38100" dist="38100" dir="2700000" algn="tl">
              <a:srgbClr val="000000">
                <a:alpha val="43137"/>
              </a:srgbClr>
            </a:outerShdw>
          </a:effectLst>
          <a:latin typeface="+mn-lt"/>
          <a:ea typeface="+mn-ea"/>
          <a:cs typeface="+mn-cs"/>
        </a:defRPr>
      </a:lvl4pPr>
      <a:lvl5pPr marL="2057400" indent="-228600" algn="l" rtl="0" eaLnBrk="0" fontAlgn="base" hangingPunct="0">
        <a:spcBef>
          <a:spcPct val="20000"/>
        </a:spcBef>
        <a:spcAft>
          <a:spcPct val="0"/>
        </a:spcAft>
        <a:buFont typeface="Arial" charset="0"/>
        <a:buChar char="»"/>
        <a:defRPr sz="2000" b="1" kern="1200">
          <a:ln>
            <a:solidFill>
              <a:sysClr val="windowText" lastClr="000000"/>
            </a:solidFill>
          </a:ln>
          <a:solidFill>
            <a:schemeClr val="bg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ortar rectángulo de esquina diagonal"/>
          <p:cNvSpPr/>
          <p:nvPr/>
        </p:nvSpPr>
        <p:spPr>
          <a:xfrm>
            <a:off x="683568" y="5214950"/>
            <a:ext cx="7786710" cy="1428760"/>
          </a:xfrm>
          <a:prstGeom prst="snip2DiagRect">
            <a:avLst/>
          </a:prstGeom>
          <a:solidFill>
            <a:srgbClr val="000099"/>
          </a:solidFill>
          <a:ln>
            <a:solidFill>
              <a:srgbClr val="00B0F0"/>
            </a:solidFill>
          </a:ln>
          <a:effectLst>
            <a:glow rad="63500">
              <a:schemeClr val="accent1">
                <a:satMod val="175000"/>
                <a:alpha val="40000"/>
              </a:schemeClr>
            </a:glow>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 name="Title 1"/>
          <p:cNvSpPr>
            <a:spLocks noGrp="1"/>
          </p:cNvSpPr>
          <p:nvPr>
            <p:ph type="ctrTitle"/>
          </p:nvPr>
        </p:nvSpPr>
        <p:spPr>
          <a:xfrm>
            <a:off x="571472" y="5214950"/>
            <a:ext cx="7960968" cy="1428760"/>
          </a:xfrm>
        </p:spPr>
        <p:txBody>
          <a:bodyPr/>
          <a:lstStyle/>
          <a:p>
            <a:pPr eaLnBrk="1" fontAlgn="auto" hangingPunct="1">
              <a:spcAft>
                <a:spcPts val="0"/>
              </a:spcAft>
              <a:defRPr/>
            </a:pPr>
            <a:r>
              <a:rPr lang="en-US" sz="3600" dirty="0" smtClean="0">
                <a:latin typeface="Aharoni" pitchFamily="2" charset="-79"/>
                <a:cs typeface="Aharoni" pitchFamily="2" charset="-79"/>
              </a:rPr>
              <a:t>DEFENDAMOS LAS PENSIONES PUBLICAS y SUFICIENTES</a:t>
            </a:r>
            <a:endParaRPr lang="en-US" sz="3600" dirty="0">
              <a:latin typeface="Aharoni" pitchFamily="2" charset="-79"/>
              <a:cs typeface="Aharoni" pitchFamily="2" charset="-79"/>
            </a:endParaRPr>
          </a:p>
        </p:txBody>
      </p:sp>
      <p:pic>
        <p:nvPicPr>
          <p:cNvPr id="3076" name="Picture 2"/>
          <p:cNvPicPr>
            <a:picLocks noChangeAspect="1" noChangeArrowheads="1"/>
          </p:cNvPicPr>
          <p:nvPr/>
        </p:nvPicPr>
        <p:blipFill>
          <a:blip r:embed="rId3"/>
          <a:srcRect/>
          <a:stretch>
            <a:fillRect/>
          </a:stretch>
        </p:blipFill>
        <p:spPr bwMode="auto">
          <a:xfrm>
            <a:off x="3924300" y="1314450"/>
            <a:ext cx="2219325" cy="3284538"/>
          </a:xfrm>
          <a:prstGeom prst="rect">
            <a:avLst/>
          </a:prstGeom>
          <a:noFill/>
          <a:ln w="9525">
            <a:noFill/>
            <a:miter lim="800000"/>
            <a:headEnd/>
            <a:tailEnd/>
          </a:ln>
        </p:spPr>
      </p:pic>
    </p:spTree>
  </p:cSld>
  <p:clrMapOvr>
    <a:masterClrMapping/>
  </p:clrMapOvr>
  <p:transition spd="slow">
    <p:wedge/>
    <p:sndAc>
      <p:stSnd>
        <p:snd r:embed="rId2"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eaLnBrk="1" fontAlgn="auto" hangingPunct="1">
              <a:spcAft>
                <a:spcPts val="0"/>
              </a:spcAft>
              <a:buFont typeface="Arial" pitchFamily="34" charset="0"/>
              <a:buChar char="•"/>
              <a:defRPr/>
            </a:pPr>
            <a:r>
              <a:rPr lang="es-ES" dirty="0" smtClean="0"/>
              <a:t>Una consecuencia ha sido el </a:t>
            </a:r>
            <a:r>
              <a:rPr lang="es-ES" dirty="0"/>
              <a:t>descenso en las cotizaciones sociales </a:t>
            </a:r>
            <a:r>
              <a:rPr lang="es-ES" dirty="0" smtClean="0"/>
              <a:t>de más de 4.000 </a:t>
            </a:r>
            <a:r>
              <a:rPr lang="es-ES" dirty="0"/>
              <a:t>millones de </a:t>
            </a:r>
            <a:r>
              <a:rPr lang="es-ES" dirty="0" smtClean="0"/>
              <a:t>euros, por caída de la </a:t>
            </a:r>
            <a:r>
              <a:rPr lang="es-ES" dirty="0"/>
              <a:t>principal fuente de </a:t>
            </a:r>
            <a:r>
              <a:rPr lang="es-ES" dirty="0" smtClean="0"/>
              <a:t>ingresos:</a:t>
            </a:r>
            <a:endParaRPr lang="es-ES" dirty="0"/>
          </a:p>
          <a:p>
            <a:pPr eaLnBrk="1" fontAlgn="auto" hangingPunct="1">
              <a:spcAft>
                <a:spcPts val="0"/>
              </a:spcAft>
              <a:buFont typeface="Arial" pitchFamily="34" charset="0"/>
              <a:buChar char="•"/>
              <a:defRPr/>
            </a:pPr>
            <a:endParaRPr lang="es-ES" dirty="0"/>
          </a:p>
          <a:p>
            <a:pPr eaLnBrk="1" fontAlgn="auto" hangingPunct="1">
              <a:spcAft>
                <a:spcPts val="0"/>
              </a:spcAft>
              <a:buFont typeface="Arial" charset="0"/>
              <a:buNone/>
              <a:defRPr/>
            </a:pPr>
            <a:r>
              <a:rPr lang="es-ES" dirty="0" smtClean="0"/>
              <a:t>a</a:t>
            </a:r>
            <a:r>
              <a:rPr lang="es-ES" dirty="0"/>
              <a:t>) Trabajadores/as que se dan de baja por quedarse desempleados. </a:t>
            </a:r>
          </a:p>
          <a:p>
            <a:pPr eaLnBrk="1" fontAlgn="auto" hangingPunct="1">
              <a:spcAft>
                <a:spcPts val="0"/>
              </a:spcAft>
              <a:buFont typeface="Arial" pitchFamily="34" charset="0"/>
              <a:buChar char="•"/>
              <a:defRPr/>
            </a:pPr>
            <a:endParaRPr lang="es-ES" dirty="0"/>
          </a:p>
          <a:p>
            <a:pPr eaLnBrk="1" fontAlgn="auto" hangingPunct="1">
              <a:spcAft>
                <a:spcPts val="0"/>
              </a:spcAft>
              <a:buFont typeface="Arial" charset="0"/>
              <a:buNone/>
              <a:defRPr/>
            </a:pPr>
            <a:r>
              <a:rPr lang="es-ES" dirty="0" smtClean="0"/>
              <a:t>b</a:t>
            </a:r>
            <a:r>
              <a:rPr lang="es-ES" dirty="0"/>
              <a:t>) Trabajadores/as por los cuales la Seguridad Social tiene que cotizar de oficio mientras perciben prestaciones de desempleo. </a:t>
            </a:r>
          </a:p>
          <a:p>
            <a:pPr eaLnBrk="1" fontAlgn="auto" hangingPunct="1">
              <a:spcAft>
                <a:spcPts val="0"/>
              </a:spcAft>
              <a:buFont typeface="Arial" pitchFamily="34" charset="0"/>
              <a:buChar char="•"/>
              <a:defRPr/>
            </a:pPr>
            <a:endParaRPr lang="es-ES" dirty="0"/>
          </a:p>
          <a:p>
            <a:pPr eaLnBrk="1" fontAlgn="auto" hangingPunct="1">
              <a:spcAft>
                <a:spcPts val="0"/>
              </a:spcAft>
              <a:buFont typeface="Arial" charset="0"/>
              <a:buNone/>
              <a:defRPr/>
            </a:pPr>
            <a:r>
              <a:rPr lang="es-ES" dirty="0" smtClean="0"/>
              <a:t>c</a:t>
            </a:r>
            <a:r>
              <a:rPr lang="es-ES" dirty="0"/>
              <a:t>) El descenso de los ingresos de las cotizaciones por la exoneración de las cuotas patronales, en bastantes casos hasta el 100% de todas las cotizaciones.</a:t>
            </a:r>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eaLnBrk="1" fontAlgn="auto" hangingPunct="1">
              <a:spcAft>
                <a:spcPts val="0"/>
              </a:spcAft>
              <a:buFont typeface="Arial" charset="0"/>
              <a:buNone/>
              <a:defRPr/>
            </a:pPr>
            <a:r>
              <a:rPr lang="es-ES" dirty="0" smtClean="0"/>
              <a:t>d) Los descubiertos en la Seguridad Social por los impagos de los Empresarios.</a:t>
            </a:r>
          </a:p>
          <a:p>
            <a:pPr eaLnBrk="1" fontAlgn="auto" hangingPunct="1">
              <a:spcAft>
                <a:spcPts val="0"/>
              </a:spcAft>
              <a:buFont typeface="Arial" charset="0"/>
              <a:buNone/>
              <a:defRPr/>
            </a:pPr>
            <a:r>
              <a:rPr lang="es-ES" dirty="0" smtClean="0"/>
              <a:t>e) Los 390 millones de euros que el Ministerio de Empleo calcula que debieran haber abonado las grandes Empresas (+ de 100 trabajadores/as) por Despidos colectivos de trabajadores de 50 años o más y, </a:t>
            </a:r>
            <a:r>
              <a:rPr lang="es-ES" u="sng" dirty="0" smtClean="0"/>
              <a:t>no han pagado.</a:t>
            </a:r>
          </a:p>
          <a:p>
            <a:pPr eaLnBrk="1" fontAlgn="auto" hangingPunct="1">
              <a:spcAft>
                <a:spcPts val="0"/>
              </a:spcAft>
              <a:buFont typeface="Arial" charset="0"/>
              <a:buNone/>
              <a:defRPr/>
            </a:pPr>
            <a:r>
              <a:rPr lang="es-ES" u="sng" dirty="0" smtClean="0"/>
              <a:t>f) El coste por trabajador/a para el erario público supone 73.380 €.</a:t>
            </a: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eaLnBrk="1" fontAlgn="auto" hangingPunct="1">
              <a:spcAft>
                <a:spcPts val="0"/>
              </a:spcAft>
              <a:buFont typeface="Arial" pitchFamily="34" charset="0"/>
              <a:buChar char="•"/>
              <a:defRPr/>
            </a:pPr>
            <a:r>
              <a:rPr lang="es-ES" dirty="0"/>
              <a:t>Número de Pensiones </a:t>
            </a:r>
            <a:r>
              <a:rPr lang="es-ES" dirty="0" smtClean="0"/>
              <a:t>a </a:t>
            </a:r>
            <a:r>
              <a:rPr lang="es-ES" dirty="0"/>
              <a:t>1/01/2013:</a:t>
            </a:r>
          </a:p>
          <a:p>
            <a:pPr eaLnBrk="1" fontAlgn="auto" hangingPunct="1">
              <a:spcAft>
                <a:spcPts val="0"/>
              </a:spcAft>
              <a:buFont typeface="Arial" pitchFamily="34" charset="0"/>
              <a:buChar char="•"/>
              <a:defRPr/>
            </a:pPr>
            <a:endParaRPr lang="es-ES" dirty="0"/>
          </a:p>
          <a:p>
            <a:pPr eaLnBrk="1" fontAlgn="auto" hangingPunct="1">
              <a:spcAft>
                <a:spcPts val="0"/>
              </a:spcAft>
              <a:buFont typeface="Arial" pitchFamily="34" charset="0"/>
              <a:buChar char="•"/>
              <a:defRPr/>
            </a:pPr>
            <a:r>
              <a:rPr lang="es-ES" dirty="0"/>
              <a:t>JUBILACION</a:t>
            </a:r>
            <a:r>
              <a:rPr lang="es-ES" dirty="0" smtClean="0"/>
              <a:t>………………………………… </a:t>
            </a:r>
            <a:r>
              <a:rPr lang="es-ES" dirty="0"/>
              <a:t>5.402.863</a:t>
            </a:r>
          </a:p>
          <a:p>
            <a:pPr eaLnBrk="1" fontAlgn="auto" hangingPunct="1">
              <a:spcAft>
                <a:spcPts val="0"/>
              </a:spcAft>
              <a:buFont typeface="Arial" pitchFamily="34" charset="0"/>
              <a:buChar char="•"/>
              <a:defRPr/>
            </a:pPr>
            <a:r>
              <a:rPr lang="es-ES" dirty="0"/>
              <a:t>INCAPACIDAD PERMANENTE</a:t>
            </a:r>
            <a:r>
              <a:rPr lang="es-ES" dirty="0" smtClean="0"/>
              <a:t>………….  940.843 </a:t>
            </a:r>
            <a:endParaRPr lang="es-ES" dirty="0"/>
          </a:p>
          <a:p>
            <a:pPr eaLnBrk="1" fontAlgn="auto" hangingPunct="1">
              <a:spcAft>
                <a:spcPts val="0"/>
              </a:spcAft>
              <a:buFont typeface="Arial" pitchFamily="34" charset="0"/>
              <a:buChar char="•"/>
              <a:defRPr/>
            </a:pPr>
            <a:r>
              <a:rPr lang="es-ES" dirty="0"/>
              <a:t>VIUDEDAD</a:t>
            </a:r>
            <a:r>
              <a:rPr lang="es-ES" dirty="0" smtClean="0"/>
              <a:t>…………………………………... 2.231.726 </a:t>
            </a:r>
            <a:endParaRPr lang="es-ES" dirty="0"/>
          </a:p>
          <a:p>
            <a:pPr eaLnBrk="1" fontAlgn="auto" hangingPunct="1">
              <a:spcAft>
                <a:spcPts val="0"/>
              </a:spcAft>
              <a:buFont typeface="Arial" pitchFamily="34" charset="0"/>
              <a:buChar char="•"/>
              <a:defRPr/>
            </a:pPr>
            <a:r>
              <a:rPr lang="es-ES" dirty="0"/>
              <a:t>ORFANDAD</a:t>
            </a:r>
            <a:r>
              <a:rPr lang="es-ES" dirty="0" smtClean="0"/>
              <a:t>.……………………………….….   </a:t>
            </a:r>
            <a:r>
              <a:rPr lang="es-ES" dirty="0"/>
              <a:t>294.827</a:t>
            </a:r>
          </a:p>
          <a:p>
            <a:pPr eaLnBrk="1" fontAlgn="auto" hangingPunct="1">
              <a:spcAft>
                <a:spcPts val="0"/>
              </a:spcAft>
              <a:buFont typeface="Arial" pitchFamily="34" charset="0"/>
              <a:buChar char="•"/>
              <a:defRPr/>
            </a:pPr>
            <a:r>
              <a:rPr lang="es-ES" dirty="0"/>
              <a:t>Favor Familiares</a:t>
            </a:r>
            <a:r>
              <a:rPr lang="es-ES" dirty="0" smtClean="0"/>
              <a:t>…………………………….     </a:t>
            </a:r>
            <a:r>
              <a:rPr lang="es-ES" dirty="0"/>
              <a:t>37.967</a:t>
            </a:r>
          </a:p>
          <a:p>
            <a:pPr eaLnBrk="1" fontAlgn="auto" hangingPunct="1">
              <a:spcAft>
                <a:spcPts val="0"/>
              </a:spcAft>
              <a:buFont typeface="Arial" pitchFamily="34" charset="0"/>
              <a:buChar char="•"/>
              <a:defRPr/>
            </a:pPr>
            <a:endParaRPr lang="es-ES" dirty="0"/>
          </a:p>
          <a:p>
            <a:pPr eaLnBrk="1" fontAlgn="auto" hangingPunct="1">
              <a:spcAft>
                <a:spcPts val="0"/>
              </a:spcAft>
              <a:buFont typeface="Arial" pitchFamily="34" charset="0"/>
              <a:buChar char="•"/>
              <a:defRPr/>
            </a:pPr>
            <a:r>
              <a:rPr lang="es-ES" sz="3900" dirty="0"/>
              <a:t>TOTAL PENSIONES</a:t>
            </a:r>
            <a:r>
              <a:rPr lang="es-ES" sz="3900" dirty="0" smtClean="0"/>
              <a:t>…………....  </a:t>
            </a:r>
            <a:r>
              <a:rPr lang="es-ES" sz="3900" dirty="0"/>
              <a:t>9.008.348</a:t>
            </a:r>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eaLnBrk="1" fontAlgn="auto" hangingPunct="1">
              <a:spcAft>
                <a:spcPts val="0"/>
              </a:spcAft>
              <a:buFont typeface="Arial" pitchFamily="34" charset="0"/>
              <a:buChar char="•"/>
              <a:defRPr/>
            </a:pPr>
            <a:r>
              <a:rPr lang="es-ES" dirty="0"/>
              <a:t>La mayor parte de las pensiones contributivas son de jubilación, y a 1/1/13 ascendieron a 5.402.863, con un importe medio de 969,89€. </a:t>
            </a:r>
          </a:p>
          <a:p>
            <a:pPr eaLnBrk="1" fontAlgn="auto" hangingPunct="1">
              <a:spcAft>
                <a:spcPts val="0"/>
              </a:spcAft>
              <a:buFont typeface="Arial" pitchFamily="34" charset="0"/>
              <a:buChar char="•"/>
              <a:defRPr/>
            </a:pPr>
            <a:endParaRPr lang="es-ES" dirty="0"/>
          </a:p>
          <a:p>
            <a:pPr eaLnBrk="1" fontAlgn="auto" hangingPunct="1">
              <a:spcAft>
                <a:spcPts val="0"/>
              </a:spcAft>
              <a:buFont typeface="Arial" pitchFamily="34" charset="0"/>
              <a:buChar char="•"/>
              <a:defRPr/>
            </a:pPr>
            <a:r>
              <a:rPr lang="es-ES" dirty="0"/>
              <a:t>La pensión media se situó en 849,60€. </a:t>
            </a:r>
          </a:p>
          <a:p>
            <a:pPr eaLnBrk="1" fontAlgn="auto" hangingPunct="1">
              <a:spcAft>
                <a:spcPts val="0"/>
              </a:spcAft>
              <a:buFont typeface="Arial" pitchFamily="34" charset="0"/>
              <a:buChar char="•"/>
              <a:defRPr/>
            </a:pPr>
            <a:endParaRPr lang="es-ES" dirty="0"/>
          </a:p>
          <a:p>
            <a:pPr eaLnBrk="1" fontAlgn="auto" hangingPunct="1">
              <a:spcAft>
                <a:spcPts val="0"/>
              </a:spcAft>
              <a:buFont typeface="Arial" pitchFamily="34" charset="0"/>
              <a:buChar char="•"/>
              <a:defRPr/>
            </a:pPr>
            <a:r>
              <a:rPr lang="es-ES" dirty="0"/>
              <a:t>El 55,08% de todas las pensiones, se encuentran por debajo del Salario Mínimo Interprofesional (645,30 €).</a:t>
            </a:r>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eaLnBrk="1" fontAlgn="auto" hangingPunct="1">
              <a:spcAft>
                <a:spcPts val="0"/>
              </a:spcAft>
              <a:buFont typeface="Arial" pitchFamily="34" charset="0"/>
              <a:buChar char="•"/>
              <a:defRPr/>
            </a:pPr>
            <a:r>
              <a:rPr lang="es-ES" dirty="0"/>
              <a:t>El Fondo de Reserva de la Seguridad Social </a:t>
            </a:r>
            <a:r>
              <a:rPr lang="es-ES" dirty="0" smtClean="0"/>
              <a:t>ascendió </a:t>
            </a:r>
            <a:r>
              <a:rPr lang="es-ES" dirty="0"/>
              <a:t>a </a:t>
            </a:r>
            <a:r>
              <a:rPr lang="es-ES" dirty="0" smtClean="0"/>
              <a:t>63.008 </a:t>
            </a:r>
            <a:r>
              <a:rPr lang="es-ES" dirty="0"/>
              <a:t>Millones de euros (2012), que representa el </a:t>
            </a:r>
            <a:r>
              <a:rPr lang="es-ES" dirty="0" smtClean="0"/>
              <a:t>6% </a:t>
            </a:r>
            <a:r>
              <a:rPr lang="es-ES" dirty="0"/>
              <a:t>del PIB</a:t>
            </a:r>
            <a:r>
              <a:rPr lang="es-ES" dirty="0" smtClean="0"/>
              <a:t>.</a:t>
            </a:r>
          </a:p>
          <a:p>
            <a:pPr eaLnBrk="1" fontAlgn="auto" hangingPunct="1">
              <a:spcAft>
                <a:spcPts val="0"/>
              </a:spcAft>
              <a:buFont typeface="Arial" pitchFamily="34" charset="0"/>
              <a:buChar char="•"/>
              <a:defRPr/>
            </a:pPr>
            <a:r>
              <a:rPr lang="es-ES" dirty="0" smtClean="0"/>
              <a:t>En el mes de junio se utilizaron 3.000 Millones de € para pagar las pensiones y otros 4.000 Millones en diciembre.</a:t>
            </a:r>
          </a:p>
          <a:p>
            <a:pPr eaLnBrk="1" fontAlgn="auto" hangingPunct="1">
              <a:spcAft>
                <a:spcPts val="0"/>
              </a:spcAft>
              <a:buFont typeface="Arial" pitchFamily="34" charset="0"/>
              <a:buChar char="•"/>
              <a:defRPr/>
            </a:pPr>
            <a:r>
              <a:rPr lang="es-ES" dirty="0" smtClean="0"/>
              <a:t>Por intereses se obtuvieron 2.970 Millones de € netos.</a:t>
            </a:r>
            <a:endParaRPr lang="es-ES" dirty="0"/>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eaLnBrk="1" fontAlgn="auto" hangingPunct="1">
              <a:spcAft>
                <a:spcPts val="0"/>
              </a:spcAft>
              <a:buFont typeface="Arial" pitchFamily="34" charset="0"/>
              <a:buChar char="•"/>
              <a:defRPr/>
            </a:pPr>
            <a:r>
              <a:rPr lang="es-ES" dirty="0"/>
              <a:t>El </a:t>
            </a:r>
            <a:r>
              <a:rPr lang="es-ES" dirty="0" smtClean="0"/>
              <a:t>superávit contable </a:t>
            </a:r>
            <a:r>
              <a:rPr lang="es-ES" dirty="0"/>
              <a:t>de la Seguridad Social es histórico,  inclusive en los tres últimos años de </a:t>
            </a:r>
            <a:r>
              <a:rPr lang="es-ES" dirty="0" smtClean="0"/>
              <a:t>crisis, hasta el 2011 y 2012, que se entra en déficit contable:</a:t>
            </a:r>
            <a:endParaRPr lang="es-ES" dirty="0"/>
          </a:p>
          <a:p>
            <a:pPr eaLnBrk="1" fontAlgn="auto" hangingPunct="1">
              <a:spcAft>
                <a:spcPts val="0"/>
              </a:spcAft>
              <a:buFont typeface="Arial" pitchFamily="34" charset="0"/>
              <a:buChar char="•"/>
              <a:defRPr/>
            </a:pPr>
            <a:r>
              <a:rPr lang="es-ES" dirty="0"/>
              <a:t>Año 2005………………………     6.022 Millones de €.</a:t>
            </a:r>
          </a:p>
          <a:p>
            <a:pPr eaLnBrk="1" fontAlgn="auto" hangingPunct="1">
              <a:spcAft>
                <a:spcPts val="0"/>
              </a:spcAft>
              <a:buFont typeface="Arial" pitchFamily="34" charset="0"/>
              <a:buChar char="•"/>
              <a:defRPr/>
            </a:pPr>
            <a:r>
              <a:rPr lang="es-ES" dirty="0"/>
              <a:t>Año 2006………………………    11.900 Millones de €.</a:t>
            </a:r>
          </a:p>
          <a:p>
            <a:pPr eaLnBrk="1" fontAlgn="auto" hangingPunct="1">
              <a:spcAft>
                <a:spcPts val="0"/>
              </a:spcAft>
              <a:buFont typeface="Arial" pitchFamily="34" charset="0"/>
              <a:buChar char="•"/>
              <a:defRPr/>
            </a:pPr>
            <a:r>
              <a:rPr lang="es-ES" dirty="0"/>
              <a:t>Año 2007………………………    14.104 Millones de €. </a:t>
            </a:r>
          </a:p>
          <a:p>
            <a:pPr eaLnBrk="1" fontAlgn="auto" hangingPunct="1">
              <a:spcAft>
                <a:spcPts val="0"/>
              </a:spcAft>
              <a:buFont typeface="Arial" pitchFamily="34" charset="0"/>
              <a:buChar char="•"/>
              <a:defRPr/>
            </a:pPr>
            <a:r>
              <a:rPr lang="es-ES" dirty="0"/>
              <a:t>Año 2008………………………    14.000 Millones de €</a:t>
            </a:r>
          </a:p>
          <a:p>
            <a:pPr eaLnBrk="1" fontAlgn="auto" hangingPunct="1">
              <a:spcAft>
                <a:spcPts val="0"/>
              </a:spcAft>
              <a:buFont typeface="Arial" pitchFamily="34" charset="0"/>
              <a:buChar char="•"/>
              <a:defRPr/>
            </a:pPr>
            <a:r>
              <a:rPr lang="es-ES" dirty="0"/>
              <a:t>Año 2009………………………      8.500 Millones de €</a:t>
            </a:r>
          </a:p>
          <a:p>
            <a:pPr eaLnBrk="1" fontAlgn="auto" hangingPunct="1">
              <a:spcAft>
                <a:spcPts val="0"/>
              </a:spcAft>
              <a:buFont typeface="Arial" pitchFamily="34" charset="0"/>
              <a:buChar char="•"/>
              <a:defRPr/>
            </a:pPr>
            <a:r>
              <a:rPr lang="es-ES" dirty="0"/>
              <a:t>Año 2010………………………       2.400 Millones de €</a:t>
            </a:r>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a:buFont typeface="Arial" charset="0"/>
              <a:buNone/>
              <a:defRPr/>
            </a:pPr>
            <a:r>
              <a:rPr lang="es-ES" u="sng" dirty="0" smtClean="0"/>
              <a:t>La Seguridad Social NO TIENE DÉFICIT ni puede tenerlo por:</a:t>
            </a:r>
          </a:p>
          <a:p>
            <a:pPr>
              <a:buFont typeface="Wingdings" pitchFamily="2" charset="2"/>
              <a:buChar char="q"/>
              <a:defRPr/>
            </a:pPr>
            <a:r>
              <a:rPr lang="es-ES" dirty="0" smtClean="0"/>
              <a:t> El Pacto de Toledo, decidió separar las fuentes de financiación de la Seguridad Social y ahí creó el “artificio político del déficit contable”.</a:t>
            </a:r>
          </a:p>
          <a:p>
            <a:pPr>
              <a:buFont typeface="Wingdings" pitchFamily="2" charset="2"/>
              <a:buChar char="q"/>
              <a:defRPr/>
            </a:pPr>
            <a:r>
              <a:rPr lang="es-ES" dirty="0" smtClean="0"/>
              <a:t> El Fondo de Reserva, actualmente se encuentra dotado con las cotizaciones del sistema contributivo, pero forma parte intrínseca de la financiación de la SS. </a:t>
            </a:r>
          </a:p>
          <a:p>
            <a:pPr>
              <a:buFont typeface="Arial" charset="0"/>
              <a:buNone/>
              <a:defRPr/>
            </a:pPr>
            <a:endParaRPr lang="es-ES" dirty="0"/>
          </a:p>
        </p:txBody>
      </p:sp>
      <p:sp>
        <p:nvSpPr>
          <p:cNvPr id="3" name="2 Título"/>
          <p:cNvSpPr>
            <a:spLocks noGrp="1"/>
          </p:cNvSpPr>
          <p:nvPr>
            <p:ph type="title"/>
          </p:nvPr>
        </p:nvSpPr>
        <p:spPr/>
        <p:txBody>
          <a:bodyPr>
            <a:normAutofit fontScale="90000"/>
          </a:bodyPr>
          <a:lstStyle/>
          <a:p>
            <a:pPr>
              <a:defRPr/>
            </a:pPr>
            <a:r>
              <a:rPr lang="es-ES" dirty="0" smtClean="0"/>
              <a:t>En defensa de las Pensiones Públicas</a:t>
            </a:r>
            <a:endParaRPr lang="es-ES" dirty="0"/>
          </a:p>
        </p:txBody>
      </p:sp>
    </p:spTree>
  </p:cSld>
  <p:clrMapOvr>
    <a:masterClrMapping/>
  </p:clrMapOvr>
  <p:transition spd="slow">
    <p:wedge/>
    <p:sndAc>
      <p:stSnd>
        <p:snd r:embed="rId2" name="wind.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32500" lnSpcReduction="20000"/>
          </a:bodyPr>
          <a:lstStyle/>
          <a:p>
            <a:pPr>
              <a:buFont typeface="Arial" charset="0"/>
              <a:buNone/>
              <a:defRPr/>
            </a:pPr>
            <a:r>
              <a:rPr lang="es-ES" sz="5100" u="sng" dirty="0" smtClean="0"/>
              <a:t>La Seguridad Social NO TIENE DÉFICIT ni puede tenerlo por</a:t>
            </a:r>
            <a:r>
              <a:rPr lang="es-ES" u="sng" dirty="0" smtClean="0"/>
              <a:t>:</a:t>
            </a:r>
          </a:p>
          <a:p>
            <a:pPr>
              <a:defRPr/>
            </a:pPr>
            <a:endParaRPr lang="es-ES" dirty="0" smtClean="0"/>
          </a:p>
          <a:p>
            <a:pPr>
              <a:defRPr/>
            </a:pPr>
            <a:r>
              <a:rPr lang="es-ES" sz="4900" dirty="0" smtClean="0"/>
              <a:t>El Pacto de Toledo (con posterioridad ley 27/97) establece la separación de fuentes de financiación. La financiación de las prestaciones contributivas dependerá de las cotizaciones. Las prestaciones no contributivas y las universales de sanidad y servicios sociales, se financian mediante impuestos. </a:t>
            </a:r>
          </a:p>
          <a:p>
            <a:pPr>
              <a:defRPr/>
            </a:pPr>
            <a:endParaRPr lang="es-ES" sz="4900" dirty="0" smtClean="0"/>
          </a:p>
          <a:p>
            <a:pPr>
              <a:defRPr/>
            </a:pPr>
            <a:r>
              <a:rPr lang="es-ES" sz="4900" dirty="0" smtClean="0"/>
              <a:t>Esta separación financiera, por un lado el sistema contributivo, por el otro el resto (pensiones no contributivas, sanidad, etc.), sienta las bases para dinamitar el sistema en su principio de solidaridad y reparto. En el sistema contributivo todo lo que se haya aportado debe repartirse entre aquellos que reúnan los requisitos para causar las prestaciones. En la práctica, con un endurecimiento de los requisitos de accesibilidad (empleo con cotización) y la alta rotación en el mercado de trabajo, supone desplazar a los que cada vez son más (precarios/as) al sistema básico (pensión mínima) y siempre y cuando se alcancen los requisitos de acceso. Sólo quien tenga o pueda tener una vida profesional estable (segmento de trabajadores masculinos de grandes empresas y sindicalizados), accederá a una pensión contributiva y proporcional a lo aportado. Esto es, lo de para una minoría (trabajadores estables), “lo mío para mí”. Como se ha dicho tantas veces, nos encontramos ante una solidaridad inversa de los pobres para con los ricos.</a:t>
            </a:r>
          </a:p>
          <a:p>
            <a:pPr>
              <a:defRPr/>
            </a:pPr>
            <a:endParaRPr lang="es-ES" sz="4900" dirty="0" smtClean="0"/>
          </a:p>
          <a:p>
            <a:pPr>
              <a:defRPr/>
            </a:pPr>
            <a:r>
              <a:rPr lang="es-ES" sz="4900" dirty="0" smtClean="0"/>
              <a:t>LA SEGURIDAD SOCIAL SE DEBE FINANCIAR CON LOS IMPUESTOS a través de los PGE.</a:t>
            </a:r>
          </a:p>
          <a:p>
            <a:pPr>
              <a:buFont typeface="Arial" charset="0"/>
              <a:buNone/>
              <a:defRPr/>
            </a:pPr>
            <a:endParaRPr lang="es-ES" sz="3800" dirty="0"/>
          </a:p>
        </p:txBody>
      </p:sp>
      <p:sp>
        <p:nvSpPr>
          <p:cNvPr id="3" name="2 Título"/>
          <p:cNvSpPr>
            <a:spLocks noGrp="1"/>
          </p:cNvSpPr>
          <p:nvPr>
            <p:ph type="title"/>
          </p:nvPr>
        </p:nvSpPr>
        <p:spPr/>
        <p:txBody>
          <a:bodyPr>
            <a:normAutofit fontScale="90000"/>
          </a:bodyPr>
          <a:lstStyle/>
          <a:p>
            <a:pPr>
              <a:defRPr/>
            </a:pPr>
            <a:r>
              <a:rPr lang="es-ES" dirty="0" smtClean="0"/>
              <a:t>En defensa de las Pensiones Públicas</a:t>
            </a:r>
            <a:endParaRPr lang="es-ES" dirty="0"/>
          </a:p>
        </p:txBody>
      </p:sp>
    </p:spTree>
  </p:cSld>
  <p:clrMapOvr>
    <a:masterClrMapping/>
  </p:clrMapOvr>
  <p:transition spd="slow">
    <p:wedge/>
    <p:sndAc>
      <p:stSnd>
        <p:snd r:embed="rId2" name="wind.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55000" lnSpcReduction="20000"/>
          </a:bodyPr>
          <a:lstStyle/>
          <a:p>
            <a:pPr>
              <a:defRPr/>
            </a:pPr>
            <a:endParaRPr lang="es-ES" dirty="0" smtClean="0"/>
          </a:p>
          <a:p>
            <a:pPr>
              <a:buFont typeface="Arial" charset="0"/>
              <a:buNone/>
              <a:defRPr/>
            </a:pPr>
            <a:r>
              <a:rPr lang="es-ES" sz="4400" u="sng" dirty="0" smtClean="0"/>
              <a:t>La Seguridad Social NO TIENE DÉFICIT ni puede tenerlo por:</a:t>
            </a:r>
          </a:p>
          <a:p>
            <a:pPr>
              <a:defRPr/>
            </a:pPr>
            <a:endParaRPr lang="es-ES" dirty="0" smtClean="0"/>
          </a:p>
          <a:p>
            <a:pPr>
              <a:defRPr/>
            </a:pPr>
            <a:r>
              <a:rPr lang="es-ES" sz="3600" dirty="0" smtClean="0"/>
              <a:t>Esta separación (artificial) financiera, por un lado el sistema contributivo, por el otro el resto (pensiones no contributivas, sanidad, etc.), sienta las bases para dinamitar el sistema en su principio de solidaridad y reparto. </a:t>
            </a:r>
          </a:p>
          <a:p>
            <a:pPr lvl="1">
              <a:defRPr/>
            </a:pPr>
            <a:r>
              <a:rPr lang="es-ES" sz="3100" dirty="0" smtClean="0"/>
              <a:t>En el sistema contributivo todo lo que se haya aportado debe repartirse entre aquellos que reúnan los requisitos para causar las prestaciones. En la práctica, con un endurecimiento de los requisitos de accesibilidad (empleo con cotización) y la alta rotación en el mercado de trabajo, supone desplazar a los que cada vez son más (precarios/as) al sistema básico (pensión mínima) y siempre y cuando se alcancen los requisitos de acceso. </a:t>
            </a:r>
          </a:p>
          <a:p>
            <a:pPr lvl="1">
              <a:defRPr/>
            </a:pPr>
            <a:r>
              <a:rPr lang="es-ES" sz="3100" dirty="0" smtClean="0"/>
              <a:t>Sólo quien tenga o pueda tener una vida profesional estable  (¡¡¡), accederá a una pensión contributiva y proporcional a lo aportado. Esto es, lo de para una minoría (trabajadores estables), “lo mío para mí”. Como se ha dicho tantas veces, nos encontramos ante una solidaridad inversa de los pobres para con los ricos.</a:t>
            </a:r>
          </a:p>
          <a:p>
            <a:pPr>
              <a:defRPr/>
            </a:pPr>
            <a:endParaRPr lang="es-ES" dirty="0" smtClean="0"/>
          </a:p>
          <a:p>
            <a:pPr>
              <a:defRPr/>
            </a:pPr>
            <a:r>
              <a:rPr lang="es-ES" dirty="0" smtClean="0"/>
              <a:t>LA SEGURIDAD SOCIAL SE DEBE FINANCIAR CON LOS IMPUESTOS a través de los PGE.</a:t>
            </a:r>
          </a:p>
          <a:p>
            <a:pPr>
              <a:buFont typeface="Arial" charset="0"/>
              <a:buNone/>
              <a:defRPr/>
            </a:pPr>
            <a:endParaRPr lang="es-ES" sz="2000" dirty="0" smtClean="0"/>
          </a:p>
          <a:p>
            <a:pPr>
              <a:defRPr/>
            </a:pPr>
            <a:endParaRPr lang="es-ES" dirty="0"/>
          </a:p>
        </p:txBody>
      </p:sp>
      <p:sp>
        <p:nvSpPr>
          <p:cNvPr id="3" name="2 Título"/>
          <p:cNvSpPr>
            <a:spLocks noGrp="1"/>
          </p:cNvSpPr>
          <p:nvPr>
            <p:ph type="title"/>
          </p:nvPr>
        </p:nvSpPr>
        <p:spPr>
          <a:xfrm>
            <a:off x="428625" y="142875"/>
            <a:ext cx="8229600" cy="868363"/>
          </a:xfrm>
        </p:spPr>
        <p:txBody>
          <a:bodyPr/>
          <a:lstStyle/>
          <a:p>
            <a:pPr>
              <a:defRPr/>
            </a:pPr>
            <a:endParaRPr lang="es-ES"/>
          </a:p>
        </p:txBody>
      </p:sp>
    </p:spTree>
  </p:cSld>
  <p:clrMapOvr>
    <a:masterClrMapping/>
  </p:clrMapOvr>
  <p:transition spd="slow">
    <p:wedge/>
    <p:sndAc>
      <p:stSnd>
        <p:snd r:embed="rId2" name="wind.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10000"/>
          </a:bodyPr>
          <a:lstStyle/>
          <a:p>
            <a:pPr marL="365760" indent="-256032" eaLnBrk="1" fontAlgn="auto" hangingPunct="1">
              <a:spcAft>
                <a:spcPts val="0"/>
              </a:spcAft>
              <a:buClr>
                <a:schemeClr val="accent3"/>
              </a:buClr>
              <a:buFont typeface="Arial" pitchFamily="34" charset="0"/>
              <a:buNone/>
              <a:defRPr/>
            </a:pPr>
            <a:r>
              <a:rPr lang="es-ES" u="sng" dirty="0" smtClean="0"/>
              <a:t>LAS MENTIRAS y el Cientifismo interesado</a:t>
            </a:r>
          </a:p>
          <a:p>
            <a:pPr marL="624078" indent="-514350" eaLnBrk="1" fontAlgn="auto" hangingPunct="1">
              <a:spcAft>
                <a:spcPts val="0"/>
              </a:spcAft>
              <a:buClr>
                <a:schemeClr val="accent3"/>
              </a:buClr>
              <a:buFont typeface="+mj-lt"/>
              <a:buAutoNum type="romanUcPeriod"/>
              <a:defRPr/>
            </a:pPr>
            <a:r>
              <a:rPr lang="es-ES" i="1" dirty="0" smtClean="0"/>
              <a:t>“El sistema de Pensiones quebraría sino se reforma”:</a:t>
            </a:r>
          </a:p>
          <a:p>
            <a:pPr marL="624078" indent="-514350" eaLnBrk="1" fontAlgn="auto" hangingPunct="1">
              <a:spcAft>
                <a:spcPts val="0"/>
              </a:spcAft>
              <a:buClr>
                <a:schemeClr val="accent3"/>
              </a:buClr>
              <a:buFont typeface="Arial" pitchFamily="34" charset="0"/>
              <a:buNone/>
              <a:defRPr/>
            </a:pPr>
            <a:r>
              <a:rPr lang="es-ES" sz="2400" dirty="0" smtClean="0">
                <a:latin typeface="Arial" pitchFamily="34" charset="0"/>
                <a:cs typeface="Arial" pitchFamily="34" charset="0"/>
              </a:rPr>
              <a:t>En 1995, las entidades financieras, La </a:t>
            </a:r>
            <a:r>
              <a:rPr lang="es-ES" sz="2400" dirty="0" err="1" smtClean="0">
                <a:latin typeface="Arial" pitchFamily="34" charset="0"/>
                <a:cs typeface="Arial" pitchFamily="34" charset="0"/>
              </a:rPr>
              <a:t>Caixa</a:t>
            </a:r>
            <a:r>
              <a:rPr lang="es-ES" sz="2400" dirty="0" smtClean="0">
                <a:latin typeface="Arial" pitchFamily="34" charset="0"/>
                <a:cs typeface="Arial" pitchFamily="34" charset="0"/>
              </a:rPr>
              <a:t> y BBVA, encargaron a “expertos” estudios que vaticinaban que en el 2010, el déficit de la Seguridad Social sería del 2,15% y la tasa de dependencia (relación entre cotizantes/pensionistas), sería de 0,9/1.</a:t>
            </a:r>
          </a:p>
          <a:p>
            <a:pPr marL="624078" indent="-514350" eaLnBrk="1" fontAlgn="auto" hangingPunct="1">
              <a:spcAft>
                <a:spcPts val="0"/>
              </a:spcAft>
              <a:buClr>
                <a:schemeClr val="accent3"/>
              </a:buClr>
              <a:buFont typeface="Wingdings" pitchFamily="2" charset="2"/>
              <a:buChar char="q"/>
              <a:defRPr/>
            </a:pPr>
            <a:r>
              <a:rPr lang="es-ES" sz="2600" dirty="0" smtClean="0"/>
              <a:t>LA REALIDAD:</a:t>
            </a:r>
          </a:p>
          <a:p>
            <a:pPr marL="916686" lvl="1" indent="-514350" eaLnBrk="1" fontAlgn="auto" hangingPunct="1">
              <a:spcBef>
                <a:spcPts val="324"/>
              </a:spcBef>
              <a:spcAft>
                <a:spcPts val="0"/>
              </a:spcAft>
              <a:buFont typeface="Wingdings" pitchFamily="2" charset="2"/>
              <a:buChar char="q"/>
              <a:defRPr/>
            </a:pPr>
            <a:r>
              <a:rPr lang="es-ES" sz="2400" dirty="0" smtClean="0"/>
              <a:t>La Seguridad Social ha tenido superávit  hasta el 2011 y lo ha tenido de forma histórica.</a:t>
            </a:r>
          </a:p>
          <a:p>
            <a:pPr marL="916686" lvl="1" indent="-514350" eaLnBrk="1" fontAlgn="auto" hangingPunct="1">
              <a:spcBef>
                <a:spcPts val="324"/>
              </a:spcBef>
              <a:spcAft>
                <a:spcPts val="0"/>
              </a:spcAft>
              <a:buFont typeface="Wingdings" pitchFamily="2" charset="2"/>
              <a:buChar char="q"/>
              <a:defRPr/>
            </a:pPr>
            <a:r>
              <a:rPr lang="es-ES" sz="2400" dirty="0" smtClean="0"/>
              <a:t>La actual relación entre cotizantes/pensionistas en el 2010 era de 2,57 cotizantes/1 pensionista.</a:t>
            </a:r>
            <a:endParaRPr lang="es-ES" sz="2400"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eaLnBrk="1" fontAlgn="auto" hangingPunct="1">
              <a:spcAft>
                <a:spcPts val="0"/>
              </a:spcAft>
              <a:buFont typeface="Arial" pitchFamily="34" charset="0"/>
              <a:buChar char="•"/>
              <a:defRPr/>
            </a:pPr>
            <a:r>
              <a:rPr lang="es-ES" dirty="0"/>
              <a:t>Los poderes públicos mantendrán un régimen público de Seguridad Social para todos los ciudadanos, que garantice la asistencia y prestaciones sociales suficientes ante situaciones de necesidad, especialmente en caso de </a:t>
            </a:r>
            <a:r>
              <a:rPr lang="es-ES" dirty="0" smtClean="0"/>
              <a:t>desempleo.</a:t>
            </a: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sz="3600" dirty="0" smtClean="0">
                <a:latin typeface="Aharoni" pitchFamily="2" charset="-79"/>
                <a:cs typeface="Aharoni" pitchFamily="2" charset="-79"/>
              </a:rPr>
              <a:t>En defensa de las Pensiones Públicas</a:t>
            </a:r>
            <a:endParaRPr lang="es-ES" sz="3600" dirty="0">
              <a:latin typeface="Aharoni" pitchFamily="2" charset="-79"/>
              <a:cs typeface="Aharoni" pitchFamily="2" charset="-79"/>
            </a:endParaRPr>
          </a:p>
        </p:txBody>
      </p:sp>
    </p:spTree>
  </p:cSld>
  <p:clrMapOvr>
    <a:masterClrMapping/>
  </p:clrMapOvr>
  <p:transition spd="slow">
    <p:wedge/>
    <p:sndAc>
      <p:stSnd>
        <p:snd r:embed="rId2" name="wind.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marL="365760" indent="-256032" eaLnBrk="1" fontAlgn="auto" hangingPunct="1">
              <a:spcAft>
                <a:spcPts val="0"/>
              </a:spcAft>
              <a:buClr>
                <a:schemeClr val="accent3"/>
              </a:buClr>
              <a:buFont typeface="Arial" pitchFamily="34" charset="0"/>
              <a:buNone/>
              <a:defRPr/>
            </a:pPr>
            <a:r>
              <a:rPr lang="es-ES" sz="4600" u="sng" dirty="0" smtClean="0"/>
              <a:t>LAS MENTIRAS y el Cientifismo interesado</a:t>
            </a:r>
          </a:p>
          <a:p>
            <a:pPr marL="681228" indent="-571500" eaLnBrk="1" fontAlgn="auto" hangingPunct="1">
              <a:spcAft>
                <a:spcPts val="0"/>
              </a:spcAft>
              <a:buClr>
                <a:schemeClr val="accent3"/>
              </a:buClr>
              <a:buFont typeface="Arial" pitchFamily="34" charset="0"/>
              <a:buNone/>
              <a:defRPr/>
            </a:pPr>
            <a:r>
              <a:rPr lang="es-ES" i="1" dirty="0" smtClean="0"/>
              <a:t>II. “El sistema es inviable por el aumento de la esperanza de vida, la menor entrada de afiliados/as y el aumento de los años en que se percibe pensión”</a:t>
            </a:r>
          </a:p>
          <a:p>
            <a:pPr marL="681228" indent="-571500" eaLnBrk="1" fontAlgn="auto" hangingPunct="1">
              <a:spcAft>
                <a:spcPts val="0"/>
              </a:spcAft>
              <a:buClr>
                <a:schemeClr val="accent3"/>
              </a:buClr>
              <a:buFont typeface="Arial" pitchFamily="34" charset="0"/>
              <a:buNone/>
              <a:defRPr/>
            </a:pPr>
            <a:endParaRPr lang="es-ES" i="1" dirty="0" smtClean="0"/>
          </a:p>
          <a:p>
            <a:pPr marL="681228" indent="-571500" eaLnBrk="1" fontAlgn="auto" hangingPunct="1">
              <a:spcAft>
                <a:spcPts val="0"/>
              </a:spcAft>
              <a:buClr>
                <a:schemeClr val="accent3"/>
              </a:buClr>
              <a:buFont typeface="Arial" pitchFamily="34" charset="0"/>
              <a:buNone/>
              <a:defRPr/>
            </a:pPr>
            <a:r>
              <a:rPr lang="es-ES" i="1" dirty="0" smtClean="0"/>
              <a:t>LA REALIDAD:</a:t>
            </a:r>
          </a:p>
          <a:p>
            <a:pPr marL="681228" indent="-571500" eaLnBrk="1" fontAlgn="auto" hangingPunct="1">
              <a:spcAft>
                <a:spcPts val="0"/>
              </a:spcAft>
              <a:buClr>
                <a:schemeClr val="accent3"/>
              </a:buClr>
              <a:buFont typeface="Wingdings" pitchFamily="2" charset="2"/>
              <a:buChar char="q"/>
              <a:defRPr/>
            </a:pPr>
            <a:r>
              <a:rPr lang="es-ES" dirty="0" smtClean="0"/>
              <a:t>Desde 1995 a 2010, la población cotizante aumenta en 5 millones.</a:t>
            </a:r>
          </a:p>
          <a:p>
            <a:pPr marL="681228" indent="-571500" eaLnBrk="1" fontAlgn="auto" hangingPunct="1">
              <a:spcAft>
                <a:spcPts val="0"/>
              </a:spcAft>
              <a:buClr>
                <a:schemeClr val="accent3"/>
              </a:buClr>
              <a:buFont typeface="Wingdings" pitchFamily="2" charset="2"/>
              <a:buChar char="q"/>
              <a:defRPr/>
            </a:pPr>
            <a:r>
              <a:rPr lang="es-ES" dirty="0" smtClean="0"/>
              <a:t>En la actualidad, de cada 100 euros de riqueza social que genera la economía española, se dedican 9,9 euros para pensiones, luego quedan 91 euros para repartir.</a:t>
            </a:r>
          </a:p>
          <a:p>
            <a:pPr marL="681228" indent="-571500" eaLnBrk="1" fontAlgn="auto" hangingPunct="1">
              <a:spcAft>
                <a:spcPts val="0"/>
              </a:spcAft>
              <a:buClr>
                <a:schemeClr val="accent3"/>
              </a:buClr>
              <a:buFont typeface="Wingdings" pitchFamily="2" charset="2"/>
              <a:buChar char="q"/>
              <a:defRPr/>
            </a:pPr>
            <a:r>
              <a:rPr lang="es-ES" dirty="0" smtClean="0"/>
              <a:t>Con solamente un incremento de la productividad del 1,5% de aquí al 2050, la riqueza social se situaría en 225 euros, si dedicáramos el 15% para Pensiones, es decir 33,75 euros, quedarían para repartir 191,25 euros.</a:t>
            </a:r>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62500" lnSpcReduction="20000"/>
          </a:bodyPr>
          <a:lstStyle/>
          <a:p>
            <a:pPr marL="365760" indent="-256032" eaLnBrk="1" fontAlgn="auto" hangingPunct="1">
              <a:spcAft>
                <a:spcPts val="0"/>
              </a:spcAft>
              <a:buClr>
                <a:schemeClr val="accent3"/>
              </a:buClr>
              <a:buFont typeface="Arial" pitchFamily="34" charset="0"/>
              <a:buNone/>
              <a:defRPr/>
            </a:pPr>
            <a:r>
              <a:rPr lang="es-ES" sz="5100" u="sng" dirty="0" smtClean="0"/>
              <a:t>LAS MENTIRAS y el Cientifismo interesado</a:t>
            </a:r>
          </a:p>
          <a:p>
            <a:pPr marL="681228" indent="-571500" eaLnBrk="1" fontAlgn="auto" hangingPunct="1">
              <a:spcAft>
                <a:spcPts val="0"/>
              </a:spcAft>
              <a:buClr>
                <a:schemeClr val="accent3"/>
              </a:buClr>
              <a:buFont typeface="Arial" pitchFamily="34" charset="0"/>
              <a:buNone/>
              <a:defRPr/>
            </a:pPr>
            <a:r>
              <a:rPr lang="es-ES" i="1" dirty="0" smtClean="0"/>
              <a:t>III. “El sistema público sale reforzado”</a:t>
            </a:r>
          </a:p>
          <a:p>
            <a:pPr marL="681228" indent="-571500" eaLnBrk="1" fontAlgn="auto" hangingPunct="1">
              <a:spcAft>
                <a:spcPts val="0"/>
              </a:spcAft>
              <a:buClr>
                <a:schemeClr val="accent3"/>
              </a:buClr>
              <a:buFont typeface="Arial" pitchFamily="34" charset="0"/>
              <a:buNone/>
              <a:defRPr/>
            </a:pPr>
            <a:endParaRPr lang="es-ES" dirty="0" smtClean="0"/>
          </a:p>
          <a:p>
            <a:pPr marL="681228" indent="-571500" eaLnBrk="1" fontAlgn="auto" hangingPunct="1">
              <a:spcAft>
                <a:spcPts val="0"/>
              </a:spcAft>
              <a:buClr>
                <a:schemeClr val="accent3"/>
              </a:buClr>
              <a:buFont typeface="Arial" pitchFamily="34" charset="0"/>
              <a:buNone/>
              <a:defRPr/>
            </a:pPr>
            <a:r>
              <a:rPr lang="es-ES" dirty="0" smtClean="0"/>
              <a:t>LA REALIDAD:</a:t>
            </a:r>
          </a:p>
          <a:p>
            <a:pPr marL="681228" indent="-571500" eaLnBrk="1" fontAlgn="auto" hangingPunct="1">
              <a:spcAft>
                <a:spcPts val="0"/>
              </a:spcAft>
              <a:buClr>
                <a:schemeClr val="accent3"/>
              </a:buClr>
              <a:buFont typeface="Wingdings" pitchFamily="2" charset="2"/>
              <a:buChar char="q"/>
              <a:defRPr/>
            </a:pPr>
            <a:r>
              <a:rPr lang="es-ES" dirty="0" smtClean="0"/>
              <a:t>Con la Ley 27/2011 y RD 5/2013, más de la mitad de todos los trabajadores y trabajadoras, es decir más de 10 millones, se jubilarán legalmente, al menos 2 años más tarde.</a:t>
            </a:r>
          </a:p>
          <a:p>
            <a:pPr marL="681228" indent="-571500" eaLnBrk="1" fontAlgn="auto" hangingPunct="1">
              <a:spcAft>
                <a:spcPts val="0"/>
              </a:spcAft>
              <a:buClr>
                <a:schemeClr val="accent3"/>
              </a:buClr>
              <a:buFont typeface="Wingdings" pitchFamily="2" charset="2"/>
              <a:buChar char="q"/>
              <a:defRPr/>
            </a:pPr>
            <a:r>
              <a:rPr lang="es-ES" dirty="0" smtClean="0"/>
              <a:t>Al aumentar el período de cálculo hasta los 25 años progresivamente (con tendencia a toda la vida laboral), todos y todas perderemos hasta un 8,3% de la pensión media.</a:t>
            </a:r>
          </a:p>
          <a:p>
            <a:pPr marL="681228" indent="-571500" eaLnBrk="1" fontAlgn="auto" hangingPunct="1">
              <a:spcAft>
                <a:spcPts val="0"/>
              </a:spcAft>
              <a:buClr>
                <a:schemeClr val="accent3"/>
              </a:buClr>
              <a:buFont typeface="Wingdings" pitchFamily="2" charset="2"/>
              <a:buChar char="q"/>
              <a:defRPr/>
            </a:pPr>
            <a:r>
              <a:rPr lang="es-ES" dirty="0" smtClean="0"/>
              <a:t>Los años obligatorios de cotización para el 100% de la Base Reguladora aumentan, luego “más ingresos para el sistema”.</a:t>
            </a:r>
          </a:p>
          <a:p>
            <a:pPr marL="681228" indent="-571500" eaLnBrk="1" fontAlgn="auto" hangingPunct="1">
              <a:spcAft>
                <a:spcPts val="0"/>
              </a:spcAft>
              <a:buClr>
                <a:schemeClr val="accent3"/>
              </a:buClr>
              <a:buFont typeface="Wingdings" pitchFamily="2" charset="2"/>
              <a:buChar char="q"/>
              <a:defRPr/>
            </a:pPr>
            <a:r>
              <a:rPr lang="es-ES" dirty="0" smtClean="0"/>
              <a:t>Los años de prestación disminuyen al jubilarnos más tarde, luego “más ingresos para el sistema”.</a:t>
            </a:r>
          </a:p>
          <a:p>
            <a:pPr marL="681228" indent="-571500" eaLnBrk="1" fontAlgn="auto" hangingPunct="1">
              <a:spcAft>
                <a:spcPts val="0"/>
              </a:spcAft>
              <a:buClr>
                <a:schemeClr val="accent3"/>
              </a:buClr>
              <a:buFont typeface="Wingdings" pitchFamily="2" charset="2"/>
              <a:buChar char="q"/>
              <a:defRPr/>
            </a:pPr>
            <a:r>
              <a:rPr lang="es-ES" dirty="0" smtClean="0"/>
              <a:t>Las prestaciones (pensiones) bajan de media un 8,3%, luego “más ingresos para el sistema”.</a:t>
            </a:r>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eaLnBrk="1" fontAlgn="auto" hangingPunct="1">
              <a:spcAft>
                <a:spcPts val="0"/>
              </a:spcAft>
              <a:buFont typeface="Arial" pitchFamily="34" charset="0"/>
              <a:buChar char="•"/>
              <a:defRPr/>
            </a:pPr>
            <a:r>
              <a:rPr lang="es-ES" dirty="0" smtClean="0"/>
              <a:t>Los factores que contempla el “factor de sostenibilidad”: </a:t>
            </a:r>
          </a:p>
          <a:p>
            <a:pPr lvl="1" eaLnBrk="1" fontAlgn="auto" hangingPunct="1">
              <a:spcAft>
                <a:spcPts val="0"/>
              </a:spcAft>
              <a:buFont typeface="Arial" pitchFamily="34" charset="0"/>
              <a:buChar char="•"/>
              <a:defRPr/>
            </a:pPr>
            <a:r>
              <a:rPr lang="es-ES" dirty="0" smtClean="0"/>
              <a:t>mayor esperanza de vida </a:t>
            </a:r>
          </a:p>
          <a:p>
            <a:pPr lvl="1" eaLnBrk="1" fontAlgn="auto" hangingPunct="1">
              <a:spcAft>
                <a:spcPts val="0"/>
              </a:spcAft>
              <a:buFont typeface="Arial" pitchFamily="34" charset="0"/>
              <a:buChar char="•"/>
              <a:defRPr/>
            </a:pPr>
            <a:r>
              <a:rPr lang="es-ES" dirty="0" smtClean="0"/>
              <a:t>menos cotizantes </a:t>
            </a:r>
          </a:p>
          <a:p>
            <a:pPr lvl="1" eaLnBrk="1" fontAlgn="auto" hangingPunct="1">
              <a:spcAft>
                <a:spcPts val="0"/>
              </a:spcAft>
              <a:buFont typeface="Arial" pitchFamily="34" charset="0"/>
              <a:buChar char="•"/>
              <a:defRPr/>
            </a:pPr>
            <a:r>
              <a:rPr lang="es-ES" dirty="0" smtClean="0"/>
              <a:t>aumento del numero de años de cobro de prestación, </a:t>
            </a:r>
            <a:endParaRPr lang="es-ES" dirty="0"/>
          </a:p>
          <a:p>
            <a:pPr marL="457200" lvl="1" indent="0" eaLnBrk="1" fontAlgn="auto" hangingPunct="1">
              <a:spcAft>
                <a:spcPts val="0"/>
              </a:spcAft>
              <a:buFont typeface="Arial" charset="0"/>
              <a:buNone/>
              <a:defRPr/>
            </a:pPr>
            <a:r>
              <a:rPr lang="es-ES" dirty="0" smtClean="0"/>
              <a:t>así como las variables </a:t>
            </a:r>
            <a:r>
              <a:rPr lang="es-ES" i="1" dirty="0" smtClean="0"/>
              <a:t>económicas</a:t>
            </a:r>
            <a:r>
              <a:rPr lang="es-ES" dirty="0" smtClean="0"/>
              <a:t>: quiebra, déficit… </a:t>
            </a:r>
            <a:r>
              <a:rPr lang="es-ES" u="sng" dirty="0" smtClean="0"/>
              <a:t>fueron y son, cálculos interesados, eran y son variables no contempladas ni relacionadas como: </a:t>
            </a:r>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smtClean="0"/>
              <a:t>En defensa de las Pensiones Públicas</a:t>
            </a:r>
            <a:endParaRPr lang="es-ES" dirty="0"/>
          </a:p>
        </p:txBody>
      </p:sp>
    </p:spTree>
  </p:cSld>
  <p:clrMapOvr>
    <a:masterClrMapping/>
  </p:clrMapOvr>
  <p:transition spd="slow">
    <p:wedge/>
    <p:sndAc>
      <p:stSnd>
        <p:snd r:embed="rId2" name="wind.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1" eaLnBrk="1" fontAlgn="auto" hangingPunct="1">
              <a:spcAft>
                <a:spcPts val="0"/>
              </a:spcAft>
              <a:buFont typeface="Arial" pitchFamily="34" charset="0"/>
              <a:buChar char="–"/>
              <a:defRPr/>
            </a:pPr>
            <a:r>
              <a:rPr lang="es-ES" sz="1700" dirty="0" smtClean="0"/>
              <a:t>El efecto de la mano de obra migrante. </a:t>
            </a:r>
          </a:p>
          <a:p>
            <a:pPr lvl="1" eaLnBrk="1" fontAlgn="auto" hangingPunct="1">
              <a:spcAft>
                <a:spcPts val="0"/>
              </a:spcAft>
              <a:buFont typeface="Arial" pitchFamily="34" charset="0"/>
              <a:buChar char="–"/>
              <a:defRPr/>
            </a:pPr>
            <a:r>
              <a:rPr lang="es-ES" sz="1700" dirty="0" smtClean="0"/>
              <a:t>El reparto del trabajo (con reducción de jornada real) para que trabajen más de 5 millones de personas, actualmente paradas de manera involuntaria.</a:t>
            </a:r>
          </a:p>
          <a:p>
            <a:pPr lvl="1" eaLnBrk="1" fontAlgn="auto" hangingPunct="1">
              <a:spcAft>
                <a:spcPts val="0"/>
              </a:spcAft>
              <a:buFont typeface="Arial" pitchFamily="34" charset="0"/>
              <a:buChar char="–"/>
              <a:defRPr/>
            </a:pPr>
            <a:r>
              <a:rPr lang="es-ES" sz="1700" dirty="0" smtClean="0"/>
              <a:t>Los aumentos de productividad y el crecimiento económico.</a:t>
            </a:r>
          </a:p>
          <a:p>
            <a:pPr lvl="1" eaLnBrk="1" fontAlgn="auto" hangingPunct="1">
              <a:spcAft>
                <a:spcPts val="0"/>
              </a:spcAft>
              <a:buFont typeface="Arial" pitchFamily="34" charset="0"/>
              <a:buChar char="–"/>
              <a:defRPr/>
            </a:pPr>
            <a:r>
              <a:rPr lang="es-ES" sz="1700" dirty="0" smtClean="0"/>
              <a:t>La mayor tasa de actividad de las mujeres (aún estamos 16 puntos por debajo de la media UE-15.</a:t>
            </a:r>
          </a:p>
          <a:p>
            <a:pPr lvl="1" eaLnBrk="1" fontAlgn="auto" hangingPunct="1">
              <a:spcAft>
                <a:spcPts val="0"/>
              </a:spcAft>
              <a:buFont typeface="Arial" pitchFamily="34" charset="0"/>
              <a:buChar char="–"/>
              <a:defRPr/>
            </a:pPr>
            <a:r>
              <a:rPr lang="es-ES" sz="1700" dirty="0" smtClean="0"/>
              <a:t>El déficit es MENTIRA y los Derechos Sociales, lo público, no se rige por el interés privado. La Casa Real, El Ejercito, La Policía… no generan riqueza social ni se rigen por el déficit o </a:t>
            </a:r>
            <a:r>
              <a:rPr lang="es-ES" sz="1700" dirty="0" err="1" smtClean="0"/>
              <a:t>superavit</a:t>
            </a:r>
            <a:r>
              <a:rPr lang="es-ES" sz="1700" dirty="0" smtClean="0"/>
              <a:t>…</a:t>
            </a:r>
          </a:p>
          <a:p>
            <a:pPr lvl="1" eaLnBrk="1" fontAlgn="auto" hangingPunct="1">
              <a:spcAft>
                <a:spcPts val="0"/>
              </a:spcAft>
              <a:buFont typeface="Arial" pitchFamily="34" charset="0"/>
              <a:buNone/>
              <a:defRPr/>
            </a:pPr>
            <a:endParaRPr lang="es-ES" sz="1700" dirty="0" smtClean="0"/>
          </a:p>
          <a:p>
            <a:pPr lvl="1" eaLnBrk="1" fontAlgn="auto" hangingPunct="1">
              <a:spcAft>
                <a:spcPts val="0"/>
              </a:spcAft>
              <a:buFont typeface="Arial" pitchFamily="34" charset="0"/>
              <a:buNone/>
              <a:defRPr/>
            </a:pPr>
            <a:r>
              <a:rPr lang="es-ES" sz="1700" dirty="0" smtClean="0">
                <a:latin typeface="Agency FB" pitchFamily="34" charset="0"/>
              </a:rPr>
              <a:t>Lo que les importaba y les importa, es crear alarma social suficiente para crear una “necesidad” de cubrir parte de la pensión pública con fondos privados, detrayendo miles de millones de euros del erario público, al sector financiero-asegurador privado.</a:t>
            </a:r>
          </a:p>
          <a:p>
            <a:pPr eaLnBrk="1" fontAlgn="auto" hangingPunct="1">
              <a:spcAft>
                <a:spcPts val="0"/>
              </a:spcAft>
              <a:buFont typeface="Arial" pitchFamily="34" charset="0"/>
              <a:buChar char="•"/>
              <a:defRPr/>
            </a:pPr>
            <a:r>
              <a:rPr lang="es-ES" dirty="0" smtClean="0"/>
              <a:t>Solo pretenden lo que cuenta “El Roto”:</a:t>
            </a: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pic>
        <p:nvPicPr>
          <p:cNvPr id="26627" name="Picture 2"/>
          <p:cNvPicPr>
            <a:picLocks noGrp="1" noChangeAspect="1" noChangeArrowheads="1"/>
          </p:cNvPicPr>
          <p:nvPr>
            <p:ph idx="1"/>
          </p:nvPr>
        </p:nvPicPr>
        <p:blipFill>
          <a:blip r:embed="rId3"/>
          <a:srcRect/>
          <a:stretch>
            <a:fillRect/>
          </a:stretch>
        </p:blipFill>
        <p:spPr bwMode="auto">
          <a:xfrm>
            <a:off x="2035175" y="1428750"/>
            <a:ext cx="5073650" cy="4857750"/>
          </a:xfrm>
        </p:spPr>
      </p:pic>
    </p:spTree>
  </p:cSld>
  <p:clrMapOvr>
    <a:masterClrMapping/>
  </p:clrMapOvr>
  <p:transition spd="slow">
    <p:wedge/>
    <p:sndAc>
      <p:stSnd>
        <p:snd r:embed="rId2" name="wind.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28750"/>
            <a:ext cx="8229600" cy="4857750"/>
          </a:xfrm>
        </p:spPr>
        <p:txBody>
          <a:bodyPr>
            <a:normAutofit fontScale="70000" lnSpcReduction="20000"/>
          </a:bodyPr>
          <a:lstStyle/>
          <a:p>
            <a:pPr algn="r" eaLnBrk="1" fontAlgn="auto" hangingPunct="1">
              <a:spcAft>
                <a:spcPts val="0"/>
              </a:spcAft>
              <a:buFont typeface="Arial" pitchFamily="34" charset="0"/>
              <a:buChar char="•"/>
              <a:defRPr/>
            </a:pPr>
            <a:r>
              <a:rPr lang="es-ES" u="sng" dirty="0">
                <a:latin typeface="Agency FB" pitchFamily="34" charset="0"/>
              </a:rPr>
              <a:t>Dos argumentos o tres sencillos:</a:t>
            </a:r>
          </a:p>
          <a:p>
            <a:pPr eaLnBrk="1" fontAlgn="auto" hangingPunct="1">
              <a:spcAft>
                <a:spcPts val="0"/>
              </a:spcAft>
              <a:buFont typeface="Arial" pitchFamily="34" charset="0"/>
              <a:buChar char="•"/>
              <a:defRPr/>
            </a:pPr>
            <a:r>
              <a:rPr lang="es-ES" dirty="0"/>
              <a:t>Los ricos cobran pensiones más altas y viven más años. Los pobres viven menos años y sus pensiones son inferiores.</a:t>
            </a:r>
          </a:p>
          <a:p>
            <a:pPr eaLnBrk="1" fontAlgn="auto" hangingPunct="1">
              <a:spcAft>
                <a:spcPts val="0"/>
              </a:spcAft>
              <a:buFont typeface="Arial" pitchFamily="34" charset="0"/>
              <a:buChar char="•"/>
              <a:defRPr/>
            </a:pPr>
            <a:r>
              <a:rPr lang="es-ES" dirty="0"/>
              <a:t>Los migrantes llegarán a centenares de miles anuales de aquí al 2050, aumentando la tasa de dependencia.</a:t>
            </a:r>
          </a:p>
          <a:p>
            <a:pPr eaLnBrk="1" fontAlgn="auto" hangingPunct="1">
              <a:spcAft>
                <a:spcPts val="0"/>
              </a:spcAft>
              <a:buFont typeface="Arial" pitchFamily="34" charset="0"/>
              <a:buChar char="•"/>
              <a:defRPr/>
            </a:pPr>
            <a:r>
              <a:rPr lang="es-ES" dirty="0"/>
              <a:t>La tasa de actividad de las mujeres es de 16 puntos inferior a la media europea, luego su entrada en el mercado de trabajo aumentará los ingresos de manera significativa vía cotizaciones.</a:t>
            </a:r>
          </a:p>
          <a:p>
            <a:pPr eaLnBrk="1" fontAlgn="auto" hangingPunct="1">
              <a:spcAft>
                <a:spcPts val="0"/>
              </a:spcAft>
              <a:buFont typeface="Arial" pitchFamily="34" charset="0"/>
              <a:buChar char="•"/>
              <a:defRPr/>
            </a:pPr>
            <a:r>
              <a:rPr lang="es-ES" dirty="0"/>
              <a:t>El PIB de aquí al 2050, puede crecer en tasa de 1,5% de media anual, y, aún así el gasto del 15% del PIB que supondría en el 2050, resultaría que para ese año, se generarían recursos en un 101,25 más que en la actualidad.</a:t>
            </a:r>
          </a:p>
          <a:p>
            <a:pPr eaLnBrk="1" fontAlgn="auto" hangingPunct="1">
              <a:spcAft>
                <a:spcPts val="0"/>
              </a:spcAft>
              <a:buFont typeface="Arial" pitchFamily="34" charset="0"/>
              <a:buChar char="•"/>
              <a:defRPr/>
            </a:pPr>
            <a:r>
              <a:rPr lang="es-ES" dirty="0" smtClean="0"/>
              <a:t>Hacen </a:t>
            </a:r>
            <a:r>
              <a:rPr lang="es-ES" dirty="0"/>
              <a:t>leyes singulares y discriminatorias: los recortes y la pérdida de derechos para los asalariados/as y los blindajes y las pensiones máximas para políticos, empresarios, ejecutivos y </a:t>
            </a:r>
            <a:r>
              <a:rPr lang="es-ES" dirty="0" smtClean="0"/>
              <a:t>dirigentes.</a:t>
            </a:r>
            <a:endParaRPr lang="es-ES" dirty="0"/>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28750"/>
            <a:ext cx="8229600" cy="4857750"/>
          </a:xfrm>
        </p:spPr>
        <p:txBody>
          <a:bodyPr>
            <a:normAutofit fontScale="55000" lnSpcReduction="20000"/>
          </a:bodyPr>
          <a:lstStyle/>
          <a:p>
            <a:pPr eaLnBrk="1" hangingPunct="1">
              <a:buFont typeface="Wingdings 2" pitchFamily="18" charset="2"/>
              <a:buNone/>
              <a:defRPr/>
            </a:pPr>
            <a:r>
              <a:rPr lang="es-ES" sz="3600" dirty="0" smtClean="0">
                <a:latin typeface="Cambria" pitchFamily="18" charset="0"/>
              </a:rPr>
              <a:t>Los derechos violados son concretos:</a:t>
            </a:r>
          </a:p>
          <a:p>
            <a:pPr eaLnBrk="1" hangingPunct="1">
              <a:defRPr/>
            </a:pPr>
            <a:endParaRPr lang="es-ES" dirty="0" smtClean="0"/>
          </a:p>
          <a:p>
            <a:pPr eaLnBrk="1" hangingPunct="1">
              <a:defRPr/>
            </a:pPr>
            <a:r>
              <a:rPr lang="es-ES" dirty="0" smtClean="0"/>
              <a:t>Se priva del derecho a pensión a un número importante de trabajadores por no tener años efectivos suficientes de cotización.</a:t>
            </a:r>
          </a:p>
          <a:p>
            <a:pPr eaLnBrk="1" hangingPunct="1">
              <a:defRPr/>
            </a:pPr>
            <a:r>
              <a:rPr lang="es-ES" dirty="0" smtClean="0"/>
              <a:t>Se nos obliga a retrasar “voluntariamente” nuestra jubilación más allá de los 65 años, por no tener cotizaciones suficientes, al no tener los años cotizados suficientes para el 100% de la Base Reguladora.</a:t>
            </a:r>
          </a:p>
          <a:p>
            <a:pPr eaLnBrk="1" hangingPunct="1">
              <a:defRPr/>
            </a:pPr>
            <a:r>
              <a:rPr lang="es-ES" dirty="0" smtClean="0"/>
              <a:t>Se agranda la desigualdad y se privilegia a los salarios altos y a una minoría de trabajadores/as con carreras laborales largas e ininterrumpidas. </a:t>
            </a:r>
          </a:p>
          <a:p>
            <a:pPr eaLnBrk="1" hangingPunct="1">
              <a:defRPr/>
            </a:pPr>
            <a:r>
              <a:rPr lang="es-ES" dirty="0" smtClean="0"/>
              <a:t>Se detraen fondos públicos hacia los planes privados de pensiones.</a:t>
            </a:r>
          </a:p>
          <a:p>
            <a:pPr eaLnBrk="1" hangingPunct="1">
              <a:defRPr/>
            </a:pPr>
            <a:r>
              <a:rPr lang="es-ES" dirty="0" smtClean="0"/>
              <a:t>Se debilitan los principios de reparto, solidaridad y suficiencia de nuestro sistema público de pensiones, al profundizar en la </a:t>
            </a:r>
            <a:r>
              <a:rPr lang="es-ES" dirty="0" err="1" smtClean="0"/>
              <a:t>contributividad</a:t>
            </a:r>
            <a:r>
              <a:rPr lang="es-ES" dirty="0" smtClean="0"/>
              <a:t> de toda la vida laboral y se facilita que la banca asuma cada vez más ese 9,9% del PIB que suponen nuestras pensiones públicas (103.000 millones de euros). </a:t>
            </a:r>
          </a:p>
          <a:p>
            <a:pPr eaLnBrk="1" hangingPunct="1">
              <a:defRPr/>
            </a:pPr>
            <a:r>
              <a:rPr lang="es-ES" dirty="0" smtClean="0"/>
              <a:t>El mercado privado, sobre todo el financiero, siempre ha considerado que el bocado de la seguridad Social es demasiado apetitoso, como para seguir siendo “monopolio” de lo público.</a:t>
            </a:r>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28750"/>
            <a:ext cx="8229600" cy="4857750"/>
          </a:xfrm>
        </p:spPr>
        <p:txBody>
          <a:bodyPr>
            <a:normAutofit fontScale="55000" lnSpcReduction="20000"/>
          </a:bodyPr>
          <a:lstStyle/>
          <a:p>
            <a:pPr marL="273050" indent="-273050" algn="r" eaLnBrk="1" fontAlgn="auto" hangingPunct="1">
              <a:spcBef>
                <a:spcPts val="600"/>
              </a:spcBef>
              <a:spcAft>
                <a:spcPts val="0"/>
              </a:spcAft>
              <a:buClr>
                <a:srgbClr val="B13F9A"/>
              </a:buClr>
              <a:buSzPct val="73000"/>
              <a:buFont typeface="Georgia" pitchFamily="18" charset="0"/>
              <a:buNone/>
              <a:defRPr/>
            </a:pPr>
            <a:r>
              <a:rPr lang="es-ES" sz="4400" u="sng" cap="small" dirty="0" smtClean="0">
                <a:latin typeface="Trebuchet MS"/>
              </a:rPr>
              <a:t>lo que habría que reformar</a:t>
            </a:r>
          </a:p>
          <a:p>
            <a:pPr marL="273050" indent="-273050" eaLnBrk="1" fontAlgn="auto" hangingPunct="1">
              <a:spcBef>
                <a:spcPts val="600"/>
              </a:spcBef>
              <a:spcAft>
                <a:spcPts val="0"/>
              </a:spcAft>
              <a:buClr>
                <a:srgbClr val="B13F9A"/>
              </a:buClr>
              <a:buSzPct val="73000"/>
              <a:buFont typeface="Georgia" pitchFamily="18" charset="0"/>
              <a:buNone/>
              <a:defRPr/>
            </a:pPr>
            <a:r>
              <a:rPr lang="es-ES" u="sng" dirty="0" smtClean="0">
                <a:latin typeface="Trebuchet MS"/>
              </a:rPr>
              <a:t>Capítulo de Ingresos</a:t>
            </a:r>
            <a:r>
              <a:rPr lang="es-ES" dirty="0" smtClean="0">
                <a:latin typeface="Trebuchet MS"/>
              </a:rPr>
              <a:t>: Lo que no entra a la Caja Común, por los topes en la cotización de los salarios altos (bases máximas):</a:t>
            </a:r>
          </a:p>
          <a:p>
            <a:pPr marL="273050" indent="-273050" eaLnBrk="1" fontAlgn="auto" hangingPunct="1">
              <a:spcBef>
                <a:spcPts val="600"/>
              </a:spcBef>
              <a:spcAft>
                <a:spcPts val="0"/>
              </a:spcAft>
              <a:buClr>
                <a:srgbClr val="B13F9A"/>
              </a:buClr>
              <a:buSzPct val="73000"/>
              <a:buFont typeface="Wingdings 2" pitchFamily="18" charset="2"/>
              <a:buChar char=""/>
              <a:defRPr/>
            </a:pPr>
            <a:r>
              <a:rPr lang="es-ES" dirty="0" smtClean="0">
                <a:latin typeface="Trebuchet MS"/>
              </a:rPr>
              <a:t>El número de cotizantes por las bases máximas puede superar los 2 millones de personas, es decir más del 12% de todos los cotizantes (16.1 millones a marzo 2013). En estos 2 millones están comprendidos empresarios, directivos, ejecutivos y gran parte de los asalariados en grandes empresas y determinados sectores de actividad como la energía, automoción, sector financiero, telecomunicaciones… El detraimiento de ingresos por el exceso de sus salarios topados, es muy significativo, pues puede llegar hasta el 45% de media salarial que no cotiza. Suponiendo un trasvase directo a los planes de pensiones individuales o al consumo.</a:t>
            </a:r>
          </a:p>
          <a:p>
            <a:pPr marL="273050" indent="-273050" eaLnBrk="1" fontAlgn="auto" hangingPunct="1">
              <a:spcBef>
                <a:spcPts val="600"/>
              </a:spcBef>
              <a:spcAft>
                <a:spcPts val="0"/>
              </a:spcAft>
              <a:buClr>
                <a:srgbClr val="B13F9A"/>
              </a:buClr>
              <a:buSzPct val="73000"/>
              <a:buFont typeface="Wingdings 2" pitchFamily="18" charset="2"/>
              <a:buChar char=""/>
              <a:defRPr/>
            </a:pPr>
            <a:r>
              <a:rPr lang="es-ES" dirty="0" smtClean="0">
                <a:latin typeface="Trebuchet MS"/>
              </a:rPr>
              <a:t>Los salarios medios de los Consejeros de las Empresas Cotizadas del Ibex 35, ascendieron en el 2012 a la friolera de + de 500.000 € y el salario medio de personal de alta Dirección de estas mismas empresas que eran 1.216, ascendía hasta los + de 700.000 €.</a:t>
            </a:r>
          </a:p>
          <a:p>
            <a:pPr marL="273050" indent="-273050" eaLnBrk="1" fontAlgn="auto" hangingPunct="1">
              <a:spcBef>
                <a:spcPts val="600"/>
              </a:spcBef>
              <a:spcAft>
                <a:spcPts val="0"/>
              </a:spcAft>
              <a:buClr>
                <a:srgbClr val="B13F9A"/>
              </a:buClr>
              <a:buSzPct val="73000"/>
              <a:buFont typeface="Wingdings 2" pitchFamily="18" charset="2"/>
              <a:buChar char=""/>
              <a:defRPr/>
            </a:pPr>
            <a:r>
              <a:rPr lang="es-ES" dirty="0" smtClean="0">
                <a:latin typeface="Trebuchet MS"/>
              </a:rPr>
              <a:t>Existen 7.000 personas que declararon ingresos superiores a 600.000€ en el 2012.</a:t>
            </a:r>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28750"/>
            <a:ext cx="8229600" cy="4857750"/>
          </a:xfrm>
        </p:spPr>
        <p:txBody>
          <a:bodyPr/>
          <a:lstStyle/>
          <a:p>
            <a:pPr marL="273050" indent="-273050" algn="r" eaLnBrk="1" fontAlgn="auto" hangingPunct="1">
              <a:spcBef>
                <a:spcPts val="600"/>
              </a:spcBef>
              <a:spcAft>
                <a:spcPts val="0"/>
              </a:spcAft>
              <a:buClr>
                <a:srgbClr val="B13F9A"/>
              </a:buClr>
              <a:buSzPct val="73000"/>
              <a:buFont typeface="Georgia" pitchFamily="18" charset="0"/>
              <a:buNone/>
              <a:defRPr/>
            </a:pPr>
            <a:r>
              <a:rPr lang="es-ES" u="sng" cap="small" dirty="0" smtClean="0">
                <a:latin typeface="Trebuchet MS"/>
              </a:rPr>
              <a:t>lo que habría que reformar</a:t>
            </a:r>
          </a:p>
          <a:p>
            <a:pPr marL="273050" indent="-273050" eaLnBrk="1" fontAlgn="auto" hangingPunct="1">
              <a:spcBef>
                <a:spcPts val="600"/>
              </a:spcBef>
              <a:spcAft>
                <a:spcPts val="0"/>
              </a:spcAft>
              <a:buClr>
                <a:srgbClr val="B13F9A"/>
              </a:buClr>
              <a:buSzPct val="73000"/>
              <a:buFont typeface="Wingdings" pitchFamily="2" charset="2"/>
              <a:buChar char="q"/>
              <a:defRPr/>
            </a:pPr>
            <a:r>
              <a:rPr lang="es-ES" sz="2600" dirty="0" smtClean="0">
                <a:latin typeface="Trebuchet MS"/>
              </a:rPr>
              <a:t>Terminar con la desfiscalización del capital:</a:t>
            </a:r>
          </a:p>
          <a:p>
            <a:pPr marL="565150" lvl="1" indent="-273050" eaLnBrk="1" fontAlgn="auto" hangingPunct="1">
              <a:spcBef>
                <a:spcPts val="600"/>
              </a:spcBef>
              <a:spcAft>
                <a:spcPts val="0"/>
              </a:spcAft>
              <a:buClr>
                <a:srgbClr val="B13F9A"/>
              </a:buClr>
              <a:buSzPct val="73000"/>
              <a:buFont typeface="Wingdings" pitchFamily="2" charset="2"/>
              <a:buChar char="q"/>
              <a:defRPr/>
            </a:pPr>
            <a:r>
              <a:rPr lang="es-ES" sz="2400" dirty="0" smtClean="0">
                <a:latin typeface="Trebuchet MS"/>
              </a:rPr>
              <a:t> Incrementos de los impuestos de: </a:t>
            </a:r>
          </a:p>
          <a:p>
            <a:pPr marL="830263" lvl="2" indent="-273050" eaLnBrk="1" fontAlgn="auto" hangingPunct="1">
              <a:spcBef>
                <a:spcPts val="600"/>
              </a:spcBef>
              <a:spcAft>
                <a:spcPts val="0"/>
              </a:spcAft>
              <a:buClr>
                <a:srgbClr val="B13F9A"/>
              </a:buClr>
              <a:buSzPct val="73000"/>
              <a:buFont typeface="Wingdings" pitchFamily="2" charset="2"/>
              <a:buChar char="q"/>
              <a:defRPr/>
            </a:pPr>
            <a:r>
              <a:rPr lang="es-ES" sz="2200" dirty="0" smtClean="0">
                <a:latin typeface="Trebuchet MS"/>
              </a:rPr>
              <a:t>Beneficios, de rentas superiores a 60.000 euros, de patrimonio, de transacciones financieras.</a:t>
            </a:r>
          </a:p>
          <a:p>
            <a:pPr marL="273050" indent="-273050" eaLnBrk="1" fontAlgn="auto" hangingPunct="1">
              <a:spcBef>
                <a:spcPts val="600"/>
              </a:spcBef>
              <a:spcAft>
                <a:spcPts val="0"/>
              </a:spcAft>
              <a:buClr>
                <a:srgbClr val="B13F9A"/>
              </a:buClr>
              <a:buSzPct val="73000"/>
              <a:buFont typeface="Wingdings" pitchFamily="2" charset="2"/>
              <a:buChar char="q"/>
              <a:defRPr/>
            </a:pPr>
            <a:r>
              <a:rPr lang="es-ES" sz="2600" dirty="0" smtClean="0">
                <a:latin typeface="Trebuchet MS"/>
              </a:rPr>
              <a:t>Aumentar las Pensiones Mínimas, de manera universal, a 1.200 € en 14 pagas.</a:t>
            </a:r>
          </a:p>
          <a:p>
            <a:pPr marL="273050" indent="-273050" eaLnBrk="1" fontAlgn="auto" hangingPunct="1">
              <a:spcBef>
                <a:spcPts val="600"/>
              </a:spcBef>
              <a:spcAft>
                <a:spcPts val="0"/>
              </a:spcAft>
              <a:buClr>
                <a:srgbClr val="B13F9A"/>
              </a:buClr>
              <a:buSzPct val="73000"/>
              <a:buFont typeface="Wingdings" pitchFamily="2" charset="2"/>
              <a:buChar char="q"/>
              <a:defRPr/>
            </a:pPr>
            <a:r>
              <a:rPr lang="es-ES" sz="2600" dirty="0" smtClean="0">
                <a:latin typeface="Trebuchet MS"/>
              </a:rPr>
              <a:t>Terminar con las subvenciones a las cotizaciones empresariales.</a:t>
            </a:r>
          </a:p>
          <a:p>
            <a:pPr marL="273050" indent="-273050" eaLnBrk="1" fontAlgn="auto" hangingPunct="1">
              <a:spcBef>
                <a:spcPts val="600"/>
              </a:spcBef>
              <a:spcAft>
                <a:spcPts val="0"/>
              </a:spcAft>
              <a:buClr>
                <a:srgbClr val="B13F9A"/>
              </a:buClr>
              <a:buSzPct val="73000"/>
              <a:buFont typeface="Wingdings" pitchFamily="2" charset="2"/>
              <a:buChar char="q"/>
              <a:defRPr/>
            </a:pPr>
            <a:r>
              <a:rPr lang="es-ES" sz="2600" dirty="0" smtClean="0">
                <a:latin typeface="Trebuchet MS"/>
              </a:rPr>
              <a:t>Terminar con el doble fraude fiscal, el legal y el ilegal de las rentas altas.</a:t>
            </a:r>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28750"/>
            <a:ext cx="8229600" cy="4857750"/>
          </a:xfrm>
        </p:spPr>
        <p:txBody>
          <a:bodyPr>
            <a:normAutofit fontScale="85000" lnSpcReduction="10000"/>
          </a:bodyPr>
          <a:lstStyle/>
          <a:p>
            <a:pPr algn="r" eaLnBrk="1" hangingPunct="1">
              <a:buFont typeface="Wingdings 2" pitchFamily="18" charset="2"/>
              <a:buNone/>
              <a:defRPr/>
            </a:pPr>
            <a:r>
              <a:rPr lang="es-ES" i="1" u="sng" dirty="0" smtClean="0"/>
              <a:t>LAS PENSIONES SON UN DERECHO SOCIAL</a:t>
            </a:r>
          </a:p>
          <a:p>
            <a:pPr eaLnBrk="1" hangingPunct="1">
              <a:defRPr/>
            </a:pPr>
            <a:endParaRPr lang="es-ES" i="1" dirty="0" smtClean="0"/>
          </a:p>
          <a:p>
            <a:pPr eaLnBrk="1" hangingPunct="1">
              <a:defRPr/>
            </a:pPr>
            <a:r>
              <a:rPr lang="es-ES" i="1" dirty="0" smtClean="0"/>
              <a:t>Por el Derecho a las Pensión Pública Suficiente y Digna para todos y todas.</a:t>
            </a:r>
            <a:endParaRPr lang="es-ES" dirty="0" smtClean="0"/>
          </a:p>
          <a:p>
            <a:pPr eaLnBrk="1" hangingPunct="1">
              <a:defRPr/>
            </a:pPr>
            <a:endParaRPr lang="es-ES" i="1" dirty="0" smtClean="0"/>
          </a:p>
          <a:p>
            <a:pPr eaLnBrk="1" hangingPunct="1">
              <a:defRPr/>
            </a:pPr>
            <a:r>
              <a:rPr lang="es-ES" i="1" dirty="0" smtClean="0"/>
              <a:t>Por el Derecho al trabajo y al Empleo para todos y todas.</a:t>
            </a:r>
            <a:endParaRPr lang="es-ES" dirty="0" smtClean="0"/>
          </a:p>
          <a:p>
            <a:pPr eaLnBrk="1" hangingPunct="1">
              <a:defRPr/>
            </a:pPr>
            <a:endParaRPr lang="es-ES" i="1" dirty="0" smtClean="0"/>
          </a:p>
          <a:p>
            <a:pPr eaLnBrk="1" hangingPunct="1">
              <a:defRPr/>
            </a:pPr>
            <a:r>
              <a:rPr lang="es-ES" i="1" dirty="0" smtClean="0"/>
              <a:t>Trabajar menos horas para trabajar todos y todas.</a:t>
            </a:r>
            <a:endParaRPr lang="es-ES" dirty="0" smtClean="0"/>
          </a:p>
          <a:p>
            <a:pPr eaLnBrk="1" hangingPunct="1">
              <a:defRPr/>
            </a:pPr>
            <a:endParaRPr lang="es-ES" i="1" dirty="0" smtClean="0"/>
          </a:p>
          <a:p>
            <a:pPr eaLnBrk="1" hangingPunct="1">
              <a:defRPr/>
            </a:pPr>
            <a:r>
              <a:rPr lang="es-ES" i="1" dirty="0" smtClean="0"/>
              <a:t>Jubilación a los 60 años.</a:t>
            </a: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eaLnBrk="1" fontAlgn="auto" hangingPunct="1">
              <a:spcAft>
                <a:spcPts val="0"/>
              </a:spcAft>
              <a:buFont typeface="Arial" pitchFamily="34" charset="0"/>
              <a:buChar char="•"/>
              <a:defRPr/>
            </a:pPr>
            <a:r>
              <a:rPr lang="es-ES" dirty="0" smtClean="0"/>
              <a:t>En el 2007, la afiliación a la Seguridad Social era de 19,4 millones de personas.</a:t>
            </a:r>
          </a:p>
          <a:p>
            <a:pPr eaLnBrk="1" fontAlgn="auto" hangingPunct="1">
              <a:spcAft>
                <a:spcPts val="0"/>
              </a:spcAft>
              <a:buFont typeface="Arial" pitchFamily="34" charset="0"/>
              <a:buChar char="•"/>
              <a:defRPr/>
            </a:pPr>
            <a:r>
              <a:rPr lang="es-ES" dirty="0" smtClean="0"/>
              <a:t>En el 2012, como consecuencia de leyes y políticas desreguladoras, la afiliación a la Seguridad Social era de 16,1 millones de personas.</a:t>
            </a:r>
          </a:p>
          <a:p>
            <a:pPr marL="0" indent="0" eaLnBrk="1" fontAlgn="auto" hangingPunct="1">
              <a:spcAft>
                <a:spcPts val="0"/>
              </a:spcAft>
              <a:buFont typeface="Arial" pitchFamily="34" charset="0"/>
              <a:buNone/>
              <a:defRPr/>
            </a:pPr>
            <a:r>
              <a:rPr lang="es-ES" i="1" dirty="0" smtClean="0">
                <a:latin typeface="Aharoni" pitchFamily="2" charset="-79"/>
                <a:cs typeface="Aharoni" pitchFamily="2" charset="-79"/>
              </a:rPr>
              <a:t>En cinco años, 3,3 millones de personas dejan de estar afiliadas a la Seguridad Social.</a:t>
            </a:r>
            <a:endParaRPr lang="es-ES" i="1" dirty="0">
              <a:latin typeface="Aharoni" pitchFamily="2" charset="-79"/>
              <a:cs typeface="Aharoni" pitchFamily="2" charset="-79"/>
            </a:endParaRPr>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67544" y="1412776"/>
            <a:ext cx="8229600" cy="4857784"/>
          </a:xfrm>
        </p:spPr>
        <p:txBody>
          <a:bodyPr/>
          <a:lstStyle/>
          <a:p>
            <a:pPr>
              <a:buFont typeface="Wingdings" pitchFamily="2" charset="2"/>
              <a:buChar char="q"/>
              <a:defRPr/>
            </a:pPr>
            <a:r>
              <a:rPr lang="es-ES" sz="4400" dirty="0" smtClean="0"/>
              <a:t>POR EL DERECHO PARA TODAS LAS GENERACIONES A </a:t>
            </a:r>
            <a:r>
              <a:rPr lang="es-ES" sz="4400" u="sng" dirty="0" smtClean="0"/>
              <a:t>PENSIONES PUBLICAS SUFICIENTES.</a:t>
            </a:r>
          </a:p>
          <a:p>
            <a:pPr>
              <a:buFont typeface="Wingdings" pitchFamily="2" charset="2"/>
              <a:buChar char="q"/>
              <a:defRPr/>
            </a:pPr>
            <a:r>
              <a:rPr lang="es-ES" sz="4400" dirty="0" smtClean="0"/>
              <a:t> LAS PENSIONES SON UN DERECHO SOCIAL.               </a:t>
            </a:r>
            <a:endParaRPr lang="es-ES" sz="4400" dirty="0"/>
          </a:p>
        </p:txBody>
      </p:sp>
      <p:sp>
        <p:nvSpPr>
          <p:cNvPr id="3" name="2 Título"/>
          <p:cNvSpPr>
            <a:spLocks noGrp="1"/>
          </p:cNvSpPr>
          <p:nvPr>
            <p:ph type="title"/>
          </p:nvPr>
        </p:nvSpPr>
        <p:spPr/>
        <p:txBody>
          <a:bodyPr>
            <a:normAutofit fontScale="90000"/>
          </a:bodyPr>
          <a:lstStyle/>
          <a:p>
            <a:pPr>
              <a:defRPr/>
            </a:pPr>
            <a:r>
              <a:rPr lang="es-ES" dirty="0" smtClean="0"/>
              <a:t>En defensa de las Pensiones Públicas</a:t>
            </a:r>
            <a:endParaRPr lang="es-ES" dirty="0"/>
          </a:p>
        </p:txBody>
      </p:sp>
      <p:pic>
        <p:nvPicPr>
          <p:cNvPr id="32772" name="Picture 2"/>
          <p:cNvPicPr>
            <a:picLocks noChangeAspect="1" noChangeArrowheads="1"/>
          </p:cNvPicPr>
          <p:nvPr/>
        </p:nvPicPr>
        <p:blipFill>
          <a:blip r:embed="rId3"/>
          <a:srcRect/>
          <a:stretch>
            <a:fillRect/>
          </a:stretch>
        </p:blipFill>
        <p:spPr bwMode="auto">
          <a:xfrm>
            <a:off x="6924675" y="3573463"/>
            <a:ext cx="2219325" cy="3284537"/>
          </a:xfrm>
          <a:prstGeom prst="rect">
            <a:avLst/>
          </a:prstGeom>
          <a:noFill/>
          <a:ln w="9525">
            <a:noFill/>
            <a:miter lim="800000"/>
            <a:headEnd/>
            <a:tailEnd/>
          </a:ln>
        </p:spPr>
      </p:pic>
    </p:spTree>
  </p:cSld>
  <p:clrMapOvr>
    <a:masterClrMapping/>
  </p:clrMapOvr>
  <p:transition spd="slow">
    <p:wedge/>
    <p:sndAc>
      <p:stSnd>
        <p:snd r:embed="rId2" name="wind.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eaLnBrk="1" fontAlgn="auto" hangingPunct="1">
              <a:spcAft>
                <a:spcPts val="0"/>
              </a:spcAft>
              <a:buFont typeface="Arial" pitchFamily="34" charset="0"/>
              <a:buChar char="•"/>
              <a:defRPr/>
            </a:pPr>
            <a:r>
              <a:rPr lang="es-ES" dirty="0" smtClean="0"/>
              <a:t>En el 2007, las personas desempleadas con prestaciones de desempleo eran 1,5 millones, con una tasa de cobertura del 71,38%.</a:t>
            </a:r>
          </a:p>
          <a:p>
            <a:pPr eaLnBrk="1" fontAlgn="auto" hangingPunct="1">
              <a:spcAft>
                <a:spcPts val="0"/>
              </a:spcAft>
              <a:buFont typeface="Arial" pitchFamily="34" charset="0"/>
              <a:buChar char="•"/>
              <a:defRPr/>
            </a:pPr>
            <a:r>
              <a:rPr lang="es-ES" dirty="0" smtClean="0"/>
              <a:t>En el 2012, las personas desempleadas con prestaciones de desempleo eran 2,9 millones, con una tasa de cobertura del 64,05%.</a:t>
            </a:r>
          </a:p>
          <a:p>
            <a:pPr marL="0" indent="0" eaLnBrk="1" fontAlgn="auto" hangingPunct="1">
              <a:spcAft>
                <a:spcPts val="0"/>
              </a:spcAft>
              <a:buFont typeface="Arial" pitchFamily="34" charset="0"/>
              <a:buNone/>
              <a:defRPr/>
            </a:pPr>
            <a:r>
              <a:rPr lang="es-ES" i="1" dirty="0" smtClean="0">
                <a:latin typeface="Aharoni" pitchFamily="2" charset="-79"/>
                <a:cs typeface="Aharoni" pitchFamily="2" charset="-79"/>
              </a:rPr>
              <a:t>En cinco años casi se doblan los trabajadores y trabajadoras con prestaciones de desempleo y en cambio se pierden 7 puntos de cobertura.</a:t>
            </a:r>
            <a:endParaRPr lang="es-ES" i="1" dirty="0">
              <a:latin typeface="Aharoni" pitchFamily="2" charset="-79"/>
              <a:cs typeface="Aharoni" pitchFamily="2" charset="-79"/>
            </a:endParaRPr>
          </a:p>
          <a:p>
            <a:pPr marL="0" indent="0" eaLnBrk="1" fontAlgn="auto" hangingPunct="1">
              <a:spcAft>
                <a:spcPts val="0"/>
              </a:spcAft>
              <a:buFont typeface="Arial" pitchFamily="34" charset="0"/>
              <a:buNone/>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eaLnBrk="1" fontAlgn="auto" hangingPunct="1">
              <a:spcAft>
                <a:spcPts val="0"/>
              </a:spcAft>
              <a:buFont typeface="Arial" pitchFamily="34" charset="0"/>
              <a:buChar char="•"/>
              <a:defRPr/>
            </a:pPr>
            <a:r>
              <a:rPr lang="es-ES" dirty="0" smtClean="0"/>
              <a:t>En el 2007 trabajaban 20,4 millones de personas y estaban paradas 1,9 millones de personas.</a:t>
            </a:r>
          </a:p>
          <a:p>
            <a:pPr eaLnBrk="1" fontAlgn="auto" hangingPunct="1">
              <a:spcAft>
                <a:spcPts val="0"/>
              </a:spcAft>
              <a:buFont typeface="Arial" pitchFamily="34" charset="0"/>
              <a:buChar char="•"/>
              <a:defRPr/>
            </a:pPr>
            <a:r>
              <a:rPr lang="es-ES" dirty="0" smtClean="0"/>
              <a:t>En el 2012 trabajaban 16,9 millones de personas y estaban paradas 5,96 millones de personas.</a:t>
            </a:r>
          </a:p>
          <a:p>
            <a:pPr marL="0" indent="0" eaLnBrk="1" fontAlgn="auto" hangingPunct="1">
              <a:spcAft>
                <a:spcPts val="0"/>
              </a:spcAft>
              <a:buFont typeface="Arial" pitchFamily="34" charset="0"/>
              <a:buNone/>
              <a:defRPr/>
            </a:pPr>
            <a:r>
              <a:rPr lang="es-ES" i="1" dirty="0" smtClean="0">
                <a:latin typeface="Aharoni" pitchFamily="2" charset="-79"/>
                <a:cs typeface="Aharoni" pitchFamily="2" charset="-79"/>
              </a:rPr>
              <a:t>DESAPARECEN 3,5 MILLONES DE PERSONAS OCUPADAS y EL PARO AUMENTA EN 4 MILLONES de personas.</a:t>
            </a:r>
            <a:endParaRPr lang="es-ES" i="1" dirty="0">
              <a:latin typeface="Aharoni" pitchFamily="2" charset="-79"/>
              <a:cs typeface="Aharoni" pitchFamily="2" charset="-79"/>
            </a:endParaRPr>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pPr eaLnBrk="1" fontAlgn="auto" hangingPunct="1">
              <a:spcAft>
                <a:spcPts val="0"/>
              </a:spcAft>
              <a:buFont typeface="Arial" pitchFamily="34" charset="0"/>
              <a:buChar char="•"/>
              <a:defRPr/>
            </a:pPr>
            <a:r>
              <a:rPr lang="es-ES" dirty="0"/>
              <a:t>Nuestro Sistema público de Pensiones se basa en tres principios:</a:t>
            </a:r>
          </a:p>
          <a:p>
            <a:pPr eaLnBrk="1" fontAlgn="auto" hangingPunct="1">
              <a:spcAft>
                <a:spcPts val="0"/>
              </a:spcAft>
              <a:buFont typeface="Arial" pitchFamily="34" charset="0"/>
              <a:buChar char="•"/>
              <a:defRPr/>
            </a:pPr>
            <a:endParaRPr lang="es-ES" dirty="0"/>
          </a:p>
          <a:p>
            <a:pPr eaLnBrk="1" fontAlgn="auto" hangingPunct="1">
              <a:spcAft>
                <a:spcPts val="0"/>
              </a:spcAft>
              <a:buFont typeface="Arial" pitchFamily="34" charset="0"/>
              <a:buChar char="•"/>
              <a:defRPr/>
            </a:pPr>
            <a:r>
              <a:rPr lang="es-ES" u="sng" dirty="0"/>
              <a:t>De reparto</a:t>
            </a:r>
            <a:r>
              <a:rPr lang="es-ES" dirty="0"/>
              <a:t>: con las cotizaciones de un año se pagan las pensiones de ese año.</a:t>
            </a:r>
          </a:p>
          <a:p>
            <a:pPr eaLnBrk="1" fontAlgn="auto" hangingPunct="1">
              <a:spcAft>
                <a:spcPts val="0"/>
              </a:spcAft>
              <a:buFont typeface="Arial" pitchFamily="34" charset="0"/>
              <a:buChar char="•"/>
              <a:defRPr/>
            </a:pPr>
            <a:endParaRPr lang="es-ES" dirty="0"/>
          </a:p>
          <a:p>
            <a:pPr eaLnBrk="1" fontAlgn="auto" hangingPunct="1">
              <a:spcAft>
                <a:spcPts val="0"/>
              </a:spcAft>
              <a:buFont typeface="Arial" pitchFamily="34" charset="0"/>
              <a:buChar char="•"/>
              <a:defRPr/>
            </a:pPr>
            <a:r>
              <a:rPr lang="es-ES" u="sng" dirty="0"/>
              <a:t>De solidaridad</a:t>
            </a:r>
            <a:r>
              <a:rPr lang="es-ES" dirty="0"/>
              <a:t>: todos contribuimos y todos somos beneficiarios/as.</a:t>
            </a:r>
          </a:p>
          <a:p>
            <a:pPr eaLnBrk="1" fontAlgn="auto" hangingPunct="1">
              <a:spcAft>
                <a:spcPts val="0"/>
              </a:spcAft>
              <a:buFont typeface="Arial" pitchFamily="34" charset="0"/>
              <a:buChar char="•"/>
              <a:defRPr/>
            </a:pPr>
            <a:endParaRPr lang="es-ES" dirty="0"/>
          </a:p>
          <a:p>
            <a:pPr eaLnBrk="1" fontAlgn="auto" hangingPunct="1">
              <a:spcAft>
                <a:spcPts val="0"/>
              </a:spcAft>
              <a:buFont typeface="Arial" pitchFamily="34" charset="0"/>
              <a:buChar char="•"/>
              <a:defRPr/>
            </a:pPr>
            <a:r>
              <a:rPr lang="es-ES" u="sng" dirty="0"/>
              <a:t>De equidad</a:t>
            </a:r>
            <a:r>
              <a:rPr lang="es-ES" dirty="0"/>
              <a:t>: redistribución de la riqueza social, tratando desigualmente a los desiguales para alcanzar ciertas cotas de justicia social. </a:t>
            </a:r>
          </a:p>
          <a:p>
            <a:pPr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eaLnBrk="1" fontAlgn="auto" hangingPunct="1">
              <a:spcAft>
                <a:spcPts val="0"/>
              </a:spcAft>
              <a:buFont typeface="Arial" pitchFamily="34" charset="0"/>
              <a:buChar char="•"/>
              <a:defRPr/>
            </a:pPr>
            <a:r>
              <a:rPr lang="es-ES" dirty="0" smtClean="0"/>
              <a:t>Los Presupuestos Generales del Estado para 2012 ascendieron a 1,1 Billón de euros.</a:t>
            </a:r>
          </a:p>
          <a:p>
            <a:pPr marL="342900" lvl="1" indent="-342900" eaLnBrk="1" fontAlgn="auto" hangingPunct="1">
              <a:spcAft>
                <a:spcPts val="0"/>
              </a:spcAft>
              <a:buFont typeface="Arial" pitchFamily="34" charset="0"/>
              <a:buChar char="•"/>
              <a:defRPr/>
            </a:pPr>
            <a:r>
              <a:rPr lang="es-ES" dirty="0" smtClean="0"/>
              <a:t>El capítulo de Gasto Social Ascendió a 175.382 Millones de euros en el 2012, que engloba entre sus partidas más importantes:</a:t>
            </a:r>
          </a:p>
          <a:p>
            <a:pPr lvl="1" eaLnBrk="1" fontAlgn="auto" hangingPunct="1">
              <a:spcAft>
                <a:spcPts val="0"/>
              </a:spcAft>
              <a:buFont typeface="Arial" pitchFamily="34" charset="0"/>
              <a:buChar char="–"/>
              <a:defRPr/>
            </a:pPr>
            <a:r>
              <a:rPr lang="es-ES" dirty="0" smtClean="0"/>
              <a:t>Pensiones…………………… 115.825 Millones de €</a:t>
            </a:r>
          </a:p>
          <a:p>
            <a:pPr lvl="1" eaLnBrk="1" fontAlgn="auto" hangingPunct="1">
              <a:spcAft>
                <a:spcPts val="0"/>
              </a:spcAft>
              <a:buFont typeface="Arial" pitchFamily="34" charset="0"/>
              <a:buChar char="–"/>
              <a:defRPr/>
            </a:pPr>
            <a:r>
              <a:rPr lang="es-ES" dirty="0" smtClean="0"/>
              <a:t>Desempleo………………….   28.805 Millones de €</a:t>
            </a:r>
          </a:p>
          <a:p>
            <a:pPr lvl="1" eaLnBrk="1" fontAlgn="auto" hangingPunct="1">
              <a:spcAft>
                <a:spcPts val="0"/>
              </a:spcAft>
              <a:buFont typeface="Arial" pitchFamily="34" charset="0"/>
              <a:buChar char="–"/>
              <a:defRPr/>
            </a:pPr>
            <a:r>
              <a:rPr lang="es-ES" dirty="0" smtClean="0"/>
              <a:t>Sanidad……………………….     3.974 Millones de €</a:t>
            </a:r>
          </a:p>
          <a:p>
            <a:pPr lvl="1" eaLnBrk="1" fontAlgn="auto" hangingPunct="1">
              <a:spcAft>
                <a:spcPts val="0"/>
              </a:spcAft>
              <a:buFont typeface="Arial" pitchFamily="34" charset="0"/>
              <a:buChar char="–"/>
              <a:defRPr/>
            </a:pPr>
            <a:r>
              <a:rPr lang="es-ES" dirty="0" smtClean="0"/>
              <a:t>Educación……………………      2.220 Millones de €</a:t>
            </a:r>
          </a:p>
          <a:p>
            <a:pPr lvl="1" eaLnBrk="1" fontAlgn="auto" hangingPunct="1">
              <a:spcAft>
                <a:spcPts val="0"/>
              </a:spcAft>
              <a:buFont typeface="Arial" pitchFamily="34" charset="0"/>
              <a:buChar char="–"/>
              <a:defRPr/>
            </a:pP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eaLnBrk="1" fontAlgn="auto" hangingPunct="1">
              <a:spcAft>
                <a:spcPts val="0"/>
              </a:spcAft>
              <a:buFont typeface="Arial" pitchFamily="34" charset="0"/>
              <a:buChar char="•"/>
              <a:defRPr/>
            </a:pPr>
            <a:r>
              <a:rPr lang="es-ES" dirty="0" smtClean="0"/>
              <a:t>El </a:t>
            </a:r>
            <a:r>
              <a:rPr lang="es-ES" dirty="0"/>
              <a:t>Estado </a:t>
            </a:r>
            <a:r>
              <a:rPr lang="es-ES" dirty="0" smtClean="0"/>
              <a:t>ha pagado </a:t>
            </a:r>
            <a:r>
              <a:rPr lang="es-ES" dirty="0"/>
              <a:t>más a los banqueros y tenedores de la deuda, durante el 2012 [un total de 28.848 millones de euros], que a las personas desempleadas [un total de 28.503 millones de euros] y, eso que el desempleo </a:t>
            </a:r>
            <a:r>
              <a:rPr lang="es-ES" dirty="0" smtClean="0"/>
              <a:t>ha aumentado en el 2012 en 805.000 personas.</a:t>
            </a: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eaLnBrk="1" fontAlgn="auto" hangingPunct="1">
              <a:spcAft>
                <a:spcPts val="0"/>
              </a:spcAft>
              <a:buFont typeface="Arial" pitchFamily="34" charset="0"/>
              <a:buChar char="•"/>
              <a:defRPr/>
            </a:pPr>
            <a:r>
              <a:rPr lang="es-ES" dirty="0"/>
              <a:t>En el año 2013 se gastará 108.825,6millones de euros en Pensiones, lo que representa el 9,99% del PIB.</a:t>
            </a:r>
          </a:p>
          <a:p>
            <a:pPr eaLnBrk="1" fontAlgn="auto" hangingPunct="1">
              <a:spcAft>
                <a:spcPts val="0"/>
              </a:spcAft>
              <a:buFont typeface="Arial" pitchFamily="34" charset="0"/>
              <a:buChar char="•"/>
              <a:defRPr/>
            </a:pPr>
            <a:r>
              <a:rPr lang="es-ES" dirty="0" smtClean="0"/>
              <a:t>Se pretendía que la </a:t>
            </a:r>
            <a:r>
              <a:rPr lang="es-ES" dirty="0"/>
              <a:t>Seguridad Social, </a:t>
            </a:r>
            <a:r>
              <a:rPr lang="es-ES" dirty="0" smtClean="0"/>
              <a:t>tuviera </a:t>
            </a:r>
            <a:r>
              <a:rPr lang="es-ES" dirty="0"/>
              <a:t>unas cuentas equilibradas a finales 2012, </a:t>
            </a:r>
            <a:r>
              <a:rPr lang="es-ES" dirty="0" smtClean="0"/>
              <a:t>y con la bajada de la afiliación y el aumento del gasto en desempleo, ha tenido un déficit contable del 0,9% del PIB.</a:t>
            </a:r>
            <a:endParaRPr lang="es-ES" dirty="0"/>
          </a:p>
        </p:txBody>
      </p:sp>
      <p:sp>
        <p:nvSpPr>
          <p:cNvPr id="3" name="2 Título"/>
          <p:cNvSpPr>
            <a:spLocks noGrp="1"/>
          </p:cNvSpPr>
          <p:nvPr>
            <p:ph type="title"/>
          </p:nvPr>
        </p:nvSpPr>
        <p:spPr/>
        <p:txBody>
          <a:bodyPr>
            <a:normAutofit fontScale="90000"/>
          </a:bodyPr>
          <a:lstStyle/>
          <a:p>
            <a:pPr eaLnBrk="1" fontAlgn="auto" hangingPunct="1">
              <a:spcAft>
                <a:spcPts val="0"/>
              </a:spcAft>
              <a:defRPr/>
            </a:pPr>
            <a:r>
              <a:rPr lang="es-ES" dirty="0"/>
              <a:t>En defensa de las Pensiones Públicas</a:t>
            </a:r>
          </a:p>
        </p:txBody>
      </p:sp>
    </p:spTree>
  </p:cSld>
  <p:clrMapOvr>
    <a:masterClrMapping/>
  </p:clrMapOvr>
  <p:transition spd="slow">
    <p:wedge/>
    <p:sndAc>
      <p:stSnd>
        <p:snd r:embed="rId2" name="wind.wav"/>
      </p:stSnd>
    </p:sndAc>
  </p:transition>
</p:sld>
</file>

<file path=ppt/theme/theme1.xml><?xml version="1.0" encoding="utf-8"?>
<a:theme xmlns:a="http://schemas.openxmlformats.org/drawingml/2006/main" name="C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CSC</Template>
  <TotalTime>833</TotalTime>
  <Words>2839</Words>
  <Application>Microsoft Office PowerPoint</Application>
  <PresentationFormat>Presentación en pantalla (4:3)</PresentationFormat>
  <Paragraphs>179</Paragraphs>
  <Slides>30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30</vt:i4>
      </vt:variant>
    </vt:vector>
  </HeadingPairs>
  <TitlesOfParts>
    <vt:vector size="33" baseType="lpstr">
      <vt:lpstr>Arial</vt:lpstr>
      <vt:lpstr>Calibri</vt:lpstr>
      <vt:lpstr>CSC</vt:lpstr>
      <vt:lpstr>DEFENDAMOS LAS PENSIONES PUBLICAS y SUFICIENTES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Diapositiva 18</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lpstr>En defensa de las Pensiones Públicas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DEFENDAMOS LAS PENSIONES PUBLICAS y SUFICIENTES</dc:title>
  <dc:creator>Windows User</dc:creator>
  <cp:lastModifiedBy>Ramiro</cp:lastModifiedBy>
  <cp:revision>53</cp:revision>
  <dcterms:created xsi:type="dcterms:W3CDTF">2013-04-06T18:20:22Z</dcterms:created>
  <dcterms:modified xsi:type="dcterms:W3CDTF">2013-06-12T09:51:25Z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TC300080099990</vt:lpwstr>
  </property>
</Properties>
</file>